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8" r:id="rId2"/>
    <p:sldId id="307" r:id="rId3"/>
    <p:sldId id="264" r:id="rId4"/>
    <p:sldId id="280" r:id="rId5"/>
    <p:sldId id="306" r:id="rId6"/>
    <p:sldId id="269" r:id="rId7"/>
    <p:sldId id="257" r:id="rId8"/>
    <p:sldId id="262" r:id="rId9"/>
    <p:sldId id="277" r:id="rId10"/>
    <p:sldId id="273" r:id="rId11"/>
    <p:sldId id="314" r:id="rId12"/>
    <p:sldId id="279" r:id="rId13"/>
    <p:sldId id="303" r:id="rId14"/>
    <p:sldId id="261" r:id="rId15"/>
    <p:sldId id="313" r:id="rId16"/>
    <p:sldId id="278" r:id="rId17"/>
    <p:sldId id="282" r:id="rId18"/>
    <p:sldId id="272" r:id="rId19"/>
    <p:sldId id="274" r:id="rId20"/>
    <p:sldId id="266" r:id="rId21"/>
    <p:sldId id="287" r:id="rId22"/>
    <p:sldId id="283" r:id="rId23"/>
    <p:sldId id="290" r:id="rId24"/>
    <p:sldId id="304" r:id="rId25"/>
    <p:sldId id="311" r:id="rId26"/>
    <p:sldId id="300" r:id="rId2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2" autoAdjust="0"/>
    <p:restoredTop sz="94660"/>
  </p:normalViewPr>
  <p:slideViewPr>
    <p:cSldViewPr snapToGrid="0">
      <p:cViewPr varScale="1">
        <p:scale>
          <a:sx n="32" d="100"/>
          <a:sy n="32" d="100"/>
        </p:scale>
        <p:origin x="1028" y="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0ED9A-57E2-4A70-ABFC-927312D0FA25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E11CC-8052-478E-9C33-E74C155F3E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90086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Press Speaker:  male Corncrake calling</a:t>
            </a:r>
          </a:p>
          <a:p>
            <a:r>
              <a:rPr lang="en-GB" dirty="0" smtClean="0"/>
              <a:t>Before human use of land for agriculture  and pastoralism, breeding Corn Crakes were probably found mostly in open grass- and sedge-dominated habitats in river floodplains</a:t>
            </a:r>
          </a:p>
          <a:p>
            <a:r>
              <a:rPr lang="en-GB" dirty="0" smtClean="0"/>
              <a:t>(</a:t>
            </a:r>
            <a:r>
              <a:rPr lang="en-GB" dirty="0" err="1" smtClean="0"/>
              <a:t>Flade</a:t>
            </a:r>
            <a:r>
              <a:rPr lang="en-GB" dirty="0" smtClean="0"/>
              <a:t> 1997). The earliest fossil evidence</a:t>
            </a:r>
            <a:r>
              <a:rPr lang="en-GB" baseline="0" dirty="0" smtClean="0"/>
              <a:t> </a:t>
            </a:r>
            <a:r>
              <a:rPr lang="en-GB" dirty="0" smtClean="0"/>
              <a:t>of the species in Britain is from the</a:t>
            </a:r>
            <a:r>
              <a:rPr lang="en-GB" baseline="0" dirty="0" smtClean="0"/>
              <a:t> </a:t>
            </a:r>
            <a:r>
              <a:rPr lang="en-GB" dirty="0" smtClean="0"/>
              <a:t>floodplain of the River Lea in London 7,000–10,000 years ago. They then exploited</a:t>
            </a:r>
            <a:r>
              <a:rPr lang="en-GB" baseline="0" dirty="0" smtClean="0"/>
              <a:t> the advent of agriculture and became more widespread.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Much</a:t>
            </a:r>
            <a:r>
              <a:rPr lang="en-GB" baseline="0" dirty="0" smtClean="0"/>
              <a:t> smaller than expected- size of a blackbird. </a:t>
            </a:r>
          </a:p>
          <a:p>
            <a:r>
              <a:rPr lang="en-GB" baseline="0" dirty="0" smtClean="0"/>
              <a:t>60 </a:t>
            </a:r>
            <a:r>
              <a:rPr lang="en-GB" baseline="0" dirty="0" err="1" smtClean="0"/>
              <a:t>yrs</a:t>
            </a:r>
            <a:r>
              <a:rPr lang="en-GB" baseline="0" dirty="0" smtClean="0"/>
              <a:t> ago everyone familiar with the Corncrake</a:t>
            </a:r>
          </a:p>
          <a:p>
            <a:r>
              <a:rPr lang="en-GB" baseline="0" dirty="0" smtClean="0"/>
              <a:t>Their loss has been lamented greatly</a:t>
            </a:r>
          </a:p>
          <a:p>
            <a:endParaRPr lang="en-GB" baseline="0" dirty="0" smtClean="0"/>
          </a:p>
          <a:p>
            <a:r>
              <a:rPr lang="en-GB" baseline="0" dirty="0" smtClean="0"/>
              <a:t>Photograph- wonderful long chestnut coloured wings</a:t>
            </a:r>
            <a:endParaRPr lang="en-GB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196A9-9C8E-4698-8AA4-810305E7B192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69133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85346-851A-40FB-BC93-8BC2A4D7D2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B7195-F565-4BC7-8790-2FC9E2C77E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C167C-9298-4F03-A836-4B9A6ADE5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17EB2-BB08-48A1-B611-F6907E4C7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56F6B-99CE-41CA-8617-16632C587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30800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B4AD9-37AA-40FF-9404-54977CEE2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54BF88-F8EC-4AA8-8531-F8A06D2356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EF397-E48F-4952-9618-4671AC326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05BF41-5528-4B5F-B85D-48FCD439D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2C10A-2428-4BAE-85B0-04806C354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48392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885AD-0063-497C-ACF9-A90A426827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DC7136-5EEC-481A-A5BF-68C7AB5B4D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583C30-1E94-4794-BFB2-51B9C35D4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B236CA-E7AD-41DF-A05C-6DB07E370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78F484-7873-4A63-8EAF-401D3CCF9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18389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5B41-3D38-4429-9864-67671087F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7AD14-40B3-4734-B366-744B250296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C6566F-556C-485E-A230-8684FDA6F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2C58C-16B7-4F92-9FE3-233DE259E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D9D14-1565-4D16-9D80-2AEEC44E2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15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6501E-0E6D-411B-8A7E-E9CE8437C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779E07-5E68-4BEA-A9DD-F0769A14A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0EB83-351E-42CF-963B-485E4966B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0377F-475F-4E5F-9016-7FA40117F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545291-B49D-45A1-9127-3944CC408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71690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43254-9DBA-4B71-8D4F-D8DEE004E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FA4F53-B423-4C84-942F-6FF68F708E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348FA6-A4D5-49A4-9C3C-38420A7365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0907E3-2ED4-4264-96DD-006DCDC57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461A7E-34D5-444C-9372-07745F5E1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4F8B7E-F7F5-49AB-A5D4-C533ADF12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9799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786FF-A0F9-4F77-93BC-7E5CCF4C0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59C4BC-69DA-4C32-8A74-E3D6DFDFD4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B29B88-4927-4B73-896F-23AA6C56D7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A9B186-454B-4403-85AB-2FC4CECE31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31FABD-82BD-493A-9A1C-6CC49235D9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55FA3F-4495-4CDE-BACE-6E2A5701C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B4FDBE-798F-4F91-BED1-21B9E5FF0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C666C3-9F67-44A3-9E4A-271D1CF43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5084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14072-786F-4E39-8AA8-7F3A24A48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80A9DE-D3AE-4139-9196-2AA62748E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2E09E7-99E2-4EB3-B922-9281E8503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139B26-F8D6-4863-BFBD-590FAF1DD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480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2EF1AF-3D75-44A8-973F-BE7BA1DF2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B4CB7C-608E-4CB8-959A-C4DD7AD0F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F2D28E-D0B8-4F56-9D33-CB31BFE76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8961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4AFFB-DA72-4636-ADE9-66ECBE8B0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A9F61-4DC3-4F47-A2F6-3D55968D2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0E1A60-01FB-466C-A9AA-FBDB1FCDB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EA907E-99EF-4C46-82CC-2D7F231FC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4C09E3-6B3C-4AA5-ACF4-CBEDEAD5E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96D24A-D6EA-49E3-BA2A-8A144F435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46490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33078-28BF-4321-B7D2-7F18A7B80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D761C4-7C62-434A-A104-D8B4E72F8C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40E712-07DC-4D98-BC9E-0828B6A3B9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5E2D1-5ECC-4E6D-8215-39B6531A9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FEC1A9-8D21-4BA5-B41E-FDCF3273E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F0F0EC-35A2-4051-AB14-99A749F02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87364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34BD4F-5AD0-4D35-8E98-CC17F3C85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0E2BBB-0CA7-4173-B55F-BF793063B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9DF5D3-2067-4CE7-84AC-C5CF845ED2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D8D30-A0D7-4DE9-9C80-E1A7F402241F}" type="datetimeFigureOut">
              <a:rPr lang="en-IE" smtClean="0"/>
              <a:t>21/02/2023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4DC6E-E8F3-41AC-BEB1-FED2AE3B42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CED2B-8E2E-416C-A990-4D0A871DA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44EA9-36BA-4FA1-9157-6D87D110E0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43177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cid:image001.jpg@01D81777.8486BF40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cid:image001.jpg@01D81777.8486BF4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13" Type="http://schemas.openxmlformats.org/officeDocument/2006/relationships/image" Target="cid:image001.jpg@01D81777.8486BF40" TargetMode="External"/><Relationship Id="rId3" Type="http://schemas.openxmlformats.org/officeDocument/2006/relationships/hyperlink" Target="https://en.wiktionary.org/wiki/American_mink" TargetMode="External"/><Relationship Id="rId7" Type="http://schemas.openxmlformats.org/officeDocument/2006/relationships/hyperlink" Target="http://pngimg.com/download/50444" TargetMode="External"/><Relationship Id="rId12" Type="http://schemas.openxmlformats.org/officeDocument/2006/relationships/image" Target="../media/image4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11" Type="http://schemas.openxmlformats.org/officeDocument/2006/relationships/hyperlink" Target="https://en.wikipedia.org/wiki/Eurasian_otter" TargetMode="External"/><Relationship Id="rId5" Type="http://schemas.openxmlformats.org/officeDocument/2006/relationships/hyperlink" Target="https://pngimg.com/download/50250" TargetMode="External"/><Relationship Id="rId10" Type="http://schemas.openxmlformats.org/officeDocument/2006/relationships/image" Target="../media/image28.jpg"/><Relationship Id="rId4" Type="http://schemas.openxmlformats.org/officeDocument/2006/relationships/image" Target="../media/image25.png"/><Relationship Id="rId9" Type="http://schemas.openxmlformats.org/officeDocument/2006/relationships/hyperlink" Target="http://www.flickr.com/photos/peter-trimming/7337229720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cid:image001.jpg@01D81777.8486BF40" TargetMode="External"/><Relationship Id="rId3" Type="http://schemas.openxmlformats.org/officeDocument/2006/relationships/image" Target="../media/image30.png"/><Relationship Id="rId7" Type="http://schemas.openxmlformats.org/officeDocument/2006/relationships/image" Target="../media/image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pngall.com/rat-png" TargetMode="External"/><Relationship Id="rId5" Type="http://schemas.openxmlformats.org/officeDocument/2006/relationships/image" Target="../media/image31.png"/><Relationship Id="rId4" Type="http://schemas.openxmlformats.org/officeDocument/2006/relationships/hyperlink" Target="https://pngimg.com/download/23166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1.jpg@01D81777.8486BF40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Relationship Id="rId4" Type="http://schemas.openxmlformats.org/officeDocument/2006/relationships/image" Target="cid:image001.jpg@01D81777.8486BF40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1.jpg@01D81777.8486BF40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cid:image001.jpg@01D81777.8486BF4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cid:image001.jpg@01D81777.8486BF40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cid:image001.jpg@01D81777.8486BF40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Relationship Id="rId4" Type="http://schemas.openxmlformats.org/officeDocument/2006/relationships/image" Target="cid:image001.jpg@01D81777.8486BF40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cid:image001.jpg@01D81777.8486BF40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cid:image001.jpg@01D81777.8486BF4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cid:image001.jpg@01D81777.8486BF4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cid:image001.jpg@01D81777.8486BF40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cid:image001.jpg@01D81777.8486BF4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cid:image001.jpg@01D81777.8486BF40" TargetMode="Externa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1.jpg@01D81777.8486BF40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s://pngimg.com/download/87309" TargetMode="External"/><Relationship Id="rId7" Type="http://schemas.openxmlformats.org/officeDocument/2006/relationships/hyperlink" Target="http://www.pngall.com/worms-png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cid:image001.jpg@01D81777.8486BF40" TargetMode="External"/><Relationship Id="rId5" Type="http://schemas.openxmlformats.org/officeDocument/2006/relationships/hyperlink" Target="http://www.pngall.com/snail-png" TargetMode="External"/><Relationship Id="rId10" Type="http://schemas.openxmlformats.org/officeDocument/2006/relationships/image" Target="../media/image4.jpeg"/><Relationship Id="rId4" Type="http://schemas.openxmlformats.org/officeDocument/2006/relationships/image" Target="../media/image17.png"/><Relationship Id="rId9" Type="http://schemas.openxmlformats.org/officeDocument/2006/relationships/hyperlink" Target="http://www.pngall.com/sesame-seeds-pn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cid:image001.jpg@01D81777.8486BF40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2.jpe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2">
            <a:extLst>
              <a:ext uri="{FF2B5EF4-FFF2-40B4-BE49-F238E27FC236}">
                <a16:creationId xmlns:a16="http://schemas.microsoft.com/office/drawing/2014/main" id="{F8446B12-7391-4711-8B31-112A0B896C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8017C8-4515-4DB6-BA58-351F27686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4427999"/>
            <a:ext cx="6365489" cy="1714773"/>
          </a:xfrm>
        </p:spPr>
        <p:txBody>
          <a:bodyPr vert="horz" wrap="square" lIns="91440" tIns="45720" rIns="91440" bIns="45720" rtlCol="0" anchor="b">
            <a:normAutofit fontScale="90000"/>
          </a:bodyPr>
          <a:lstStyle/>
          <a:p>
            <a:pPr algn="ctr"/>
            <a:r>
              <a:rPr lang="en-US" sz="43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The Corncrake </a:t>
            </a:r>
            <a:r>
              <a:rPr lang="en-US" sz="43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/ An </a:t>
            </a:r>
            <a:r>
              <a:rPr lang="en-US" sz="4300" b="1" kern="12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Traonach</a:t>
            </a:r>
            <a:r>
              <a:rPr lang="en-US" sz="43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43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en-US" sz="4300" b="1" dirty="0">
                <a:solidFill>
                  <a:srgbClr val="FF0000"/>
                </a:solidFill>
              </a:rPr>
              <a:t>(</a:t>
            </a:r>
            <a:r>
              <a:rPr lang="en-US" sz="4300" b="1" i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Crex </a:t>
            </a:r>
            <a:r>
              <a:rPr lang="en-US" sz="4300" b="1" i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crex</a:t>
            </a:r>
            <a:r>
              <a:rPr lang="en-US" sz="43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br>
              <a:rPr lang="en-US" sz="43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en-US" sz="43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Schools </a:t>
            </a:r>
            <a:r>
              <a:rPr lang="en-US" sz="4300" b="1" kern="12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Programme</a:t>
            </a:r>
            <a:r>
              <a:rPr lang="en-US" sz="43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Session 2</a:t>
            </a:r>
            <a:endParaRPr lang="en-US" sz="43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Content Placeholder 4" descr="A picture containing grass, outdoor, sky, plant&#10;&#10;Description automatically generated">
            <a:extLst>
              <a:ext uri="{FF2B5EF4-FFF2-40B4-BE49-F238E27FC236}">
                <a16:creationId xmlns:a16="http://schemas.microsoft.com/office/drawing/2014/main" id="{AC6FDD56-3A4A-4BA9-A79F-88EE0E65DC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1" r="1" b="6541"/>
          <a:stretch/>
        </p:blipFill>
        <p:spPr>
          <a:xfrm>
            <a:off x="6" y="-1"/>
            <a:ext cx="6000749" cy="3911828"/>
          </a:xfrm>
          <a:custGeom>
            <a:avLst/>
            <a:gdLst/>
            <a:ahLst/>
            <a:cxnLst/>
            <a:rect l="l" t="t" r="r" b="b"/>
            <a:pathLst>
              <a:path w="6000749" h="3911828">
                <a:moveTo>
                  <a:pt x="0" y="0"/>
                </a:moveTo>
                <a:lnTo>
                  <a:pt x="6000749" y="0"/>
                </a:lnTo>
                <a:lnTo>
                  <a:pt x="6000749" y="3767827"/>
                </a:lnTo>
                <a:lnTo>
                  <a:pt x="5572124" y="3740378"/>
                </a:lnTo>
                <a:lnTo>
                  <a:pt x="0" y="3911828"/>
                </a:lnTo>
                <a:close/>
              </a:path>
            </a:pathLst>
          </a:custGeom>
        </p:spPr>
      </p:pic>
      <p:pic>
        <p:nvPicPr>
          <p:cNvPr id="7" name="Content Placeholder 6" descr="A bird standing on a rock&#10;&#10;Description automatically generated">
            <a:extLst>
              <a:ext uri="{FF2B5EF4-FFF2-40B4-BE49-F238E27FC236}">
                <a16:creationId xmlns:a16="http://schemas.microsoft.com/office/drawing/2014/main" id="{9C5E33E5-FAD8-4FCF-BCD5-0F86D73A35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9" r="1" b="7900"/>
          <a:stretch/>
        </p:blipFill>
        <p:spPr>
          <a:xfrm>
            <a:off x="6191245" y="-1"/>
            <a:ext cx="6000750" cy="3988028"/>
          </a:xfrm>
          <a:custGeom>
            <a:avLst/>
            <a:gdLst/>
            <a:ahLst/>
            <a:cxnLst/>
            <a:rect l="l" t="t" r="r" b="b"/>
            <a:pathLst>
              <a:path w="6000750" h="3988028">
                <a:moveTo>
                  <a:pt x="0" y="0"/>
                </a:moveTo>
                <a:lnTo>
                  <a:pt x="6000750" y="0"/>
                </a:lnTo>
                <a:lnTo>
                  <a:pt x="6000750" y="797153"/>
                </a:lnTo>
                <a:lnTo>
                  <a:pt x="6000750" y="2634343"/>
                </a:lnTo>
                <a:lnTo>
                  <a:pt x="6000750" y="3911828"/>
                </a:lnTo>
                <a:lnTo>
                  <a:pt x="3248025" y="3988028"/>
                </a:lnTo>
                <a:lnTo>
                  <a:pt x="0" y="3780026"/>
                </a:lnTo>
                <a:close/>
              </a:path>
            </a:pathLst>
          </a:custGeom>
        </p:spPr>
      </p:pic>
      <p:grpSp>
        <p:nvGrpSpPr>
          <p:cNvPr id="29" name="Group 24">
            <a:extLst>
              <a:ext uri="{FF2B5EF4-FFF2-40B4-BE49-F238E27FC236}">
                <a16:creationId xmlns:a16="http://schemas.microsoft.com/office/drawing/2014/main" id="{AC0B7807-0C83-4963-821A-69B172722E4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528992"/>
            <a:ext cx="12192000" cy="757168"/>
            <a:chOff x="0" y="2959818"/>
            <a:chExt cx="12192000" cy="757168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B027EC7-3252-48A2-A7A4-1741F72E471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52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EBC51E4-7477-4290-BBD0-18AD942C36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blipFill>
              <a:blip r:embed="rId4">
                <a:alphaModFix amt="57000"/>
              </a:blip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1" name="Picture 10" descr="Signature"/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4995" y="6142773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74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Freeform: Shape 70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e7535422-b2ee-49c4-93c4-b8e30ac3e847" descr="Image">
            <a:extLst>
              <a:ext uri="{FF2B5EF4-FFF2-40B4-BE49-F238E27FC236}">
                <a16:creationId xmlns:a16="http://schemas.microsoft.com/office/drawing/2014/main" id="{1165F300-AF37-41CC-8725-6B07257F45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9" r="1" b="23521"/>
          <a:stretch/>
        </p:blipFill>
        <p:spPr bwMode="auto">
          <a:xfrm>
            <a:off x="1460597" y="1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ADDDA4D-135D-4745-BE80-6AA803162D34}"/>
              </a:ext>
            </a:extLst>
          </p:cNvPr>
          <p:cNvCxnSpPr/>
          <p:nvPr/>
        </p:nvCxnSpPr>
        <p:spPr>
          <a:xfrm flipH="1">
            <a:off x="6169981" y="1056443"/>
            <a:ext cx="71021" cy="3817398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C5EEC3-3713-41A4-880F-B3F0D5C8A1C5}"/>
              </a:ext>
            </a:extLst>
          </p:cNvPr>
          <p:cNvSpPr txBox="1"/>
          <p:nvPr/>
        </p:nvSpPr>
        <p:spPr>
          <a:xfrm>
            <a:off x="4776186" y="2654423"/>
            <a:ext cx="1225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3cm</a:t>
            </a:r>
            <a:endParaRPr lang="en-IE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FA43368-3A23-4412-9944-94F61D644B62}"/>
              </a:ext>
            </a:extLst>
          </p:cNvPr>
          <p:cNvCxnSpPr/>
          <p:nvPr/>
        </p:nvCxnSpPr>
        <p:spPr>
          <a:xfrm>
            <a:off x="7288567" y="5166804"/>
            <a:ext cx="1917577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802501A-2033-45E7-8DC4-BA8750B1DBBE}"/>
              </a:ext>
            </a:extLst>
          </p:cNvPr>
          <p:cNvSpPr txBox="1"/>
          <p:nvPr/>
        </p:nvSpPr>
        <p:spPr>
          <a:xfrm>
            <a:off x="7528264" y="5548544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1cm</a:t>
            </a:r>
            <a:endParaRPr lang="en-IE" dirty="0"/>
          </a:p>
        </p:txBody>
      </p:sp>
      <p:pic>
        <p:nvPicPr>
          <p:cNvPr id="14" name="Picture 13" descr="A person holding a small animal&#10;&#10;Description automatically generated with low confidence">
            <a:extLst>
              <a:ext uri="{FF2B5EF4-FFF2-40B4-BE49-F238E27FC236}">
                <a16:creationId xmlns:a16="http://schemas.microsoft.com/office/drawing/2014/main" id="{A8EC9E65-04C9-435A-B5CA-FB42FE296B35}"/>
              </a:ext>
            </a:extLst>
          </p:cNvPr>
          <p:cNvPicPr/>
          <p:nvPr/>
        </p:nvPicPr>
        <p:blipFill rotWithShape="1">
          <a:blip r:embed="rId3"/>
          <a:srcRect l="2873" r="-3" b="-3"/>
          <a:stretch/>
        </p:blipFill>
        <p:spPr>
          <a:xfrm>
            <a:off x="55969" y="3950562"/>
            <a:ext cx="3521732" cy="2907437"/>
          </a:xfrm>
          <a:custGeom>
            <a:avLst/>
            <a:gdLst/>
            <a:ahLst/>
            <a:cxnLst/>
            <a:rect l="l" t="t" r="r" b="b"/>
            <a:pathLst>
              <a:path w="4579876" h="3536502">
                <a:moveTo>
                  <a:pt x="457312" y="0"/>
                </a:moveTo>
                <a:lnTo>
                  <a:pt x="4579876" y="0"/>
                </a:lnTo>
                <a:lnTo>
                  <a:pt x="4579876" y="3057029"/>
                </a:lnTo>
                <a:lnTo>
                  <a:pt x="4508441" y="3086568"/>
                </a:lnTo>
                <a:cubicBezTo>
                  <a:pt x="4391572" y="3126663"/>
                  <a:pt x="4301124" y="3221848"/>
                  <a:pt x="4183947" y="3271738"/>
                </a:cubicBezTo>
                <a:cubicBezTo>
                  <a:pt x="4099090" y="3307854"/>
                  <a:pt x="4017967" y="3354374"/>
                  <a:pt x="3930625" y="3387123"/>
                </a:cubicBezTo>
                <a:cubicBezTo>
                  <a:pt x="3723932" y="3464557"/>
                  <a:pt x="3513195" y="3526689"/>
                  <a:pt x="3290337" y="3535564"/>
                </a:cubicBezTo>
                <a:cubicBezTo>
                  <a:pt x="3106332" y="3542605"/>
                  <a:pt x="1510274" y="3535872"/>
                  <a:pt x="861903" y="2528615"/>
                </a:cubicBezTo>
                <a:cubicBezTo>
                  <a:pt x="849470" y="2523717"/>
                  <a:pt x="835485" y="2510862"/>
                  <a:pt x="831133" y="2498619"/>
                </a:cubicBezTo>
                <a:cubicBezTo>
                  <a:pt x="810307" y="2441385"/>
                  <a:pt x="759333" y="2416594"/>
                  <a:pt x="713333" y="2385682"/>
                </a:cubicBezTo>
                <a:cubicBezTo>
                  <a:pt x="672925" y="2358442"/>
                  <a:pt x="630030" y="2329978"/>
                  <a:pt x="613246" y="2284067"/>
                </a:cubicBezTo>
                <a:cubicBezTo>
                  <a:pt x="591179" y="2222855"/>
                  <a:pt x="653963" y="2273050"/>
                  <a:pt x="665465" y="2249789"/>
                </a:cubicBezTo>
                <a:cubicBezTo>
                  <a:pt x="641532" y="2217960"/>
                  <a:pt x="604543" y="2188882"/>
                  <a:pt x="594908" y="2152767"/>
                </a:cubicBezTo>
                <a:cubicBezTo>
                  <a:pt x="559787" y="2022383"/>
                  <a:pt x="483946" y="1927503"/>
                  <a:pt x="370497" y="1853742"/>
                </a:cubicBezTo>
                <a:cubicBezTo>
                  <a:pt x="337861" y="1832624"/>
                  <a:pt x="316415" y="1794059"/>
                  <a:pt x="271969" y="1787940"/>
                </a:cubicBezTo>
                <a:cubicBezTo>
                  <a:pt x="173127" y="1774472"/>
                  <a:pt x="204209" y="1669186"/>
                  <a:pt x="151990" y="1622358"/>
                </a:cubicBezTo>
                <a:cubicBezTo>
                  <a:pt x="142044" y="1613481"/>
                  <a:pt x="133031" y="1596037"/>
                  <a:pt x="134895" y="1584102"/>
                </a:cubicBezTo>
                <a:cubicBezTo>
                  <a:pt x="137691" y="1566959"/>
                  <a:pt x="149504" y="1550739"/>
                  <a:pt x="159450" y="1535435"/>
                </a:cubicBezTo>
                <a:cubicBezTo>
                  <a:pt x="169708" y="1520133"/>
                  <a:pt x="185247" y="1506664"/>
                  <a:pt x="177788" y="1486465"/>
                </a:cubicBezTo>
                <a:cubicBezTo>
                  <a:pt x="174683" y="1478202"/>
                  <a:pt x="176855" y="1449432"/>
                  <a:pt x="153856" y="1472079"/>
                </a:cubicBezTo>
                <a:cubicBezTo>
                  <a:pt x="90760" y="1534212"/>
                  <a:pt x="54082" y="1475449"/>
                  <a:pt x="0" y="1447289"/>
                </a:cubicBezTo>
                <a:cubicBezTo>
                  <a:pt x="43515" y="1418212"/>
                  <a:pt x="82677" y="1397707"/>
                  <a:pt x="89205" y="1354247"/>
                </a:cubicBezTo>
                <a:cubicBezTo>
                  <a:pt x="102570" y="1264569"/>
                  <a:pt x="159758" y="1223557"/>
                  <a:pt x="246479" y="1215599"/>
                </a:cubicBezTo>
                <a:cubicBezTo>
                  <a:pt x="214465" y="1128983"/>
                  <a:pt x="214465" y="1128983"/>
                  <a:pt x="317968" y="1117045"/>
                </a:cubicBezTo>
                <a:cubicBezTo>
                  <a:pt x="278183" y="1061955"/>
                  <a:pt x="278183" y="1047876"/>
                  <a:pt x="326362" y="1028900"/>
                </a:cubicBezTo>
                <a:cubicBezTo>
                  <a:pt x="372673" y="1010841"/>
                  <a:pt x="423957" y="1004720"/>
                  <a:pt x="466852" y="976870"/>
                </a:cubicBezTo>
                <a:cubicBezTo>
                  <a:pt x="427377" y="906475"/>
                  <a:pt x="416188" y="824756"/>
                  <a:pt x="334754" y="790475"/>
                </a:cubicBezTo>
                <a:cubicBezTo>
                  <a:pt x="322010" y="785272"/>
                  <a:pt x="313307" y="764154"/>
                  <a:pt x="321386" y="751912"/>
                </a:cubicBezTo>
                <a:cubicBezTo>
                  <a:pt x="350915" y="707534"/>
                  <a:pt x="308644" y="623365"/>
                  <a:pt x="400645" y="613877"/>
                </a:cubicBezTo>
                <a:cubicBezTo>
                  <a:pt x="412147" y="612959"/>
                  <a:pt x="422716" y="603776"/>
                  <a:pt x="413701" y="591839"/>
                </a:cubicBezTo>
                <a:cubicBezTo>
                  <a:pt x="382618" y="550216"/>
                  <a:pt x="420228" y="552969"/>
                  <a:pt x="442917" y="547767"/>
                </a:cubicBezTo>
                <a:cubicBezTo>
                  <a:pt x="470271" y="541341"/>
                  <a:pt x="501353" y="559703"/>
                  <a:pt x="526840" y="537055"/>
                </a:cubicBezTo>
                <a:cubicBezTo>
                  <a:pt x="520932" y="513181"/>
                  <a:pt x="498866" y="513487"/>
                  <a:pt x="483325" y="505836"/>
                </a:cubicBezTo>
                <a:cubicBezTo>
                  <a:pt x="437946" y="483799"/>
                  <a:pt x="400956" y="457479"/>
                  <a:pt x="398780" y="400243"/>
                </a:cubicBezTo>
                <a:cubicBezTo>
                  <a:pt x="397229" y="354028"/>
                  <a:pt x="392255" y="313323"/>
                  <a:pt x="455041" y="299242"/>
                </a:cubicBezTo>
                <a:cubicBezTo>
                  <a:pt x="481149" y="293426"/>
                  <a:pt x="473687" y="260067"/>
                  <a:pt x="458769" y="243538"/>
                </a:cubicBezTo>
                <a:cubicBezTo>
                  <a:pt x="432038" y="214157"/>
                  <a:pt x="409972" y="174981"/>
                  <a:pt x="363969" y="172227"/>
                </a:cubicBezTo>
                <a:cubicBezTo>
                  <a:pt x="335995" y="170391"/>
                  <a:pt x="314549" y="158146"/>
                  <a:pt x="292481" y="144069"/>
                </a:cubicBezTo>
                <a:cubicBezTo>
                  <a:pt x="276630" y="133966"/>
                  <a:pt x="257670" y="125398"/>
                  <a:pt x="259534" y="103668"/>
                </a:cubicBezTo>
                <a:cubicBezTo>
                  <a:pt x="261399" y="82855"/>
                  <a:pt x="279736" y="74286"/>
                  <a:pt x="298387" y="70001"/>
                </a:cubicBezTo>
                <a:cubicBezTo>
                  <a:pt x="345011" y="59672"/>
                  <a:pt x="389535" y="45726"/>
                  <a:pt x="430782" y="19902"/>
                </a:cubicBezTo>
                <a:close/>
              </a:path>
            </a:pathLst>
          </a:custGeom>
        </p:spPr>
      </p:pic>
      <p:pic>
        <p:nvPicPr>
          <p:cNvPr id="10" name="Picture 9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079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IE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IE" sz="6000" dirty="0" smtClean="0">
                <a:solidFill>
                  <a:srgbClr val="FF0000"/>
                </a:solidFill>
              </a:rPr>
              <a:t>Activity</a:t>
            </a:r>
          </a:p>
          <a:p>
            <a:pPr marL="0" indent="0" algn="ctr">
              <a:buNone/>
            </a:pPr>
            <a:r>
              <a:rPr lang="en-IE" sz="3600" dirty="0" smtClean="0">
                <a:solidFill>
                  <a:srgbClr val="FF0000"/>
                </a:solidFill>
              </a:rPr>
              <a:t>Word Search and Maize etc.</a:t>
            </a:r>
          </a:p>
          <a:p>
            <a:pPr marL="0" indent="0" algn="ctr">
              <a:buNone/>
            </a:pPr>
            <a:r>
              <a:rPr lang="en-IE" sz="2400" dirty="0" smtClean="0">
                <a:solidFill>
                  <a:srgbClr val="FF0000"/>
                </a:solidFill>
              </a:rPr>
              <a:t>Appendix 7</a:t>
            </a:r>
            <a:endParaRPr lang="en-IE" sz="2400" dirty="0">
              <a:solidFill>
                <a:srgbClr val="FF0000"/>
              </a:solidFill>
            </a:endParaRPr>
          </a:p>
        </p:txBody>
      </p:sp>
      <p:pic>
        <p:nvPicPr>
          <p:cNvPr id="4" name="Picture 3" descr="Signature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3512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D4011-9B10-4E24-AACB-98833D7D4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8368" y="4522156"/>
            <a:ext cx="4937937" cy="13632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Does the Corncrake have any predators?</a:t>
            </a:r>
          </a:p>
        </p:txBody>
      </p:sp>
      <p:sp>
        <p:nvSpPr>
          <p:cNvPr id="30" name="Freeform: Shape 26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A picture containing ground, mammal, outdoor, floor&#10;&#10;Description automatically generated">
            <a:extLst>
              <a:ext uri="{FF2B5EF4-FFF2-40B4-BE49-F238E27FC236}">
                <a16:creationId xmlns:a16="http://schemas.microsoft.com/office/drawing/2014/main" id="{132086F4-A26D-425A-B57B-D5CDA8DB3F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t="5857" r="-1" b="9068"/>
          <a:stretch/>
        </p:blipFill>
        <p:spPr>
          <a:xfrm>
            <a:off x="1246573" y="10"/>
            <a:ext cx="3913632" cy="2285224"/>
          </a:xfrm>
          <a:custGeom>
            <a:avLst/>
            <a:gdLst/>
            <a:ahLst/>
            <a:cxnLst/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</p:spPr>
      </p:pic>
      <p:pic>
        <p:nvPicPr>
          <p:cNvPr id="9" name="Picture 8" descr="A dog with its mouth open&#10;&#10;Description automatically generated with medium confidence">
            <a:extLst>
              <a:ext uri="{FF2B5EF4-FFF2-40B4-BE49-F238E27FC236}">
                <a16:creationId xmlns:a16="http://schemas.microsoft.com/office/drawing/2014/main" id="{397A613E-F7C2-478A-9E15-832158CA6F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rcRect r="2" b="20841"/>
          <a:stretch/>
        </p:blipFill>
        <p:spPr>
          <a:xfrm>
            <a:off x="20" y="2288331"/>
            <a:ext cx="3564618" cy="4569668"/>
          </a:xfrm>
          <a:custGeom>
            <a:avLst/>
            <a:gdLst/>
            <a:ahLst/>
            <a:cxnLst/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60967" y="561316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 descr="A picture containing cat, mammal, domestic cat, orange&#10;&#10;Description automatically generated">
            <a:extLst>
              <a:ext uri="{FF2B5EF4-FFF2-40B4-BE49-F238E27FC236}">
                <a16:creationId xmlns:a16="http://schemas.microsoft.com/office/drawing/2014/main" id="{B0CEB4DA-04D0-4F5A-9B2A-6B4F88A41A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rcRect t="12066" b="9934"/>
          <a:stretch/>
        </p:blipFill>
        <p:spPr>
          <a:xfrm>
            <a:off x="5525559" y="849198"/>
            <a:ext cx="2852928" cy="2852928"/>
          </a:xfrm>
          <a:custGeom>
            <a:avLst/>
            <a:gdLst/>
            <a:ahLst/>
            <a:cxnLst/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</p:spPr>
      </p:pic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6B9D64DB-4D5C-4A91-B45F-F301E3174F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2"/>
            <a:ext cx="3439432" cy="3550083"/>
          </a:xfrm>
          <a:custGeom>
            <a:avLst/>
            <a:gdLst>
              <a:gd name="connsiteX0" fmla="*/ 115336 w 3439432"/>
              <a:gd name="connsiteY0" fmla="*/ 0 h 3550083"/>
              <a:gd name="connsiteX1" fmla="*/ 3439432 w 3439432"/>
              <a:gd name="connsiteY1" fmla="*/ 0 h 3550083"/>
              <a:gd name="connsiteX2" fmla="*/ 3439432 w 3439432"/>
              <a:gd name="connsiteY2" fmla="*/ 3462762 h 3550083"/>
              <a:gd name="connsiteX3" fmla="*/ 3318024 w 3439432"/>
              <a:gd name="connsiteY3" fmla="*/ 3493980 h 3550083"/>
              <a:gd name="connsiteX4" fmla="*/ 2761488 w 3439432"/>
              <a:gd name="connsiteY4" fmla="*/ 3550083 h 3550083"/>
              <a:gd name="connsiteX5" fmla="*/ 0 w 3439432"/>
              <a:gd name="connsiteY5" fmla="*/ 788595 h 3550083"/>
              <a:gd name="connsiteX6" fmla="*/ 70713 w 3439432"/>
              <a:gd name="connsiteY6" fmla="*/ 164949 h 355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550083">
                <a:moveTo>
                  <a:pt x="115336" y="0"/>
                </a:moveTo>
                <a:lnTo>
                  <a:pt x="3439432" y="0"/>
                </a:lnTo>
                <a:lnTo>
                  <a:pt x="3439432" y="3462762"/>
                </a:lnTo>
                <a:lnTo>
                  <a:pt x="3318024" y="3493980"/>
                </a:lnTo>
                <a:cubicBezTo>
                  <a:pt x="3138258" y="3530765"/>
                  <a:pt x="2952129" y="3550083"/>
                  <a:pt x="2761488" y="3550083"/>
                </a:cubicBezTo>
                <a:cubicBezTo>
                  <a:pt x="1236360" y="3550083"/>
                  <a:pt x="0" y="2313723"/>
                  <a:pt x="0" y="788595"/>
                </a:cubicBezTo>
                <a:cubicBezTo>
                  <a:pt x="0" y="574124"/>
                  <a:pt x="24450" y="365364"/>
                  <a:pt x="70713" y="164949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small animal on a log&#10;&#10;Description automatically generated with low confidence">
            <a:extLst>
              <a:ext uri="{FF2B5EF4-FFF2-40B4-BE49-F238E27FC236}">
                <a16:creationId xmlns:a16="http://schemas.microsoft.com/office/drawing/2014/main" id="{F82B9B50-EC71-4C04-AEFB-7A038C51622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9"/>
              </a:ext>
            </a:extLst>
          </a:blip>
          <a:srcRect l="10206" r="25228" b="2"/>
          <a:stretch/>
        </p:blipFill>
        <p:spPr>
          <a:xfrm>
            <a:off x="8918761" y="-4331"/>
            <a:ext cx="3273238" cy="3383891"/>
          </a:xfrm>
          <a:custGeom>
            <a:avLst/>
            <a:gdLst/>
            <a:ahLst/>
            <a:cxnLst/>
            <a:rect l="l" t="t" r="r" b="b"/>
            <a:pathLst>
              <a:path w="3273238" h="3383891">
                <a:moveTo>
                  <a:pt x="122841" y="0"/>
                </a:moveTo>
                <a:lnTo>
                  <a:pt x="3273238" y="0"/>
                </a:lnTo>
                <a:lnTo>
                  <a:pt x="3273238" y="3291335"/>
                </a:lnTo>
                <a:lnTo>
                  <a:pt x="3118338" y="3331164"/>
                </a:lnTo>
                <a:cubicBezTo>
                  <a:pt x="2949390" y="3365736"/>
                  <a:pt x="2774463" y="3383891"/>
                  <a:pt x="2595295" y="3383891"/>
                </a:cubicBezTo>
                <a:cubicBezTo>
                  <a:pt x="1161953" y="3383891"/>
                  <a:pt x="0" y="2221938"/>
                  <a:pt x="0" y="788596"/>
                </a:cubicBezTo>
                <a:cubicBezTo>
                  <a:pt x="0" y="519845"/>
                  <a:pt x="40850" y="260634"/>
                  <a:pt x="116679" y="16835"/>
                </a:cubicBezTo>
                <a:close/>
              </a:path>
            </a:pathLst>
          </a:custGeom>
        </p:spPr>
      </p:pic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B14CE1B-4BC5-4EF2-BE3D-05E4F580B3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99331" y="3907418"/>
            <a:ext cx="2992669" cy="2950582"/>
          </a:xfrm>
          <a:custGeom>
            <a:avLst/>
            <a:gdLst>
              <a:gd name="connsiteX0" fmla="*/ 2052140 w 2992669"/>
              <a:gd name="connsiteY0" fmla="*/ 0 h 2950582"/>
              <a:gd name="connsiteX1" fmla="*/ 2850926 w 2992669"/>
              <a:gd name="connsiteY1" fmla="*/ 161267 h 2950582"/>
              <a:gd name="connsiteX2" fmla="*/ 2992669 w 2992669"/>
              <a:gd name="connsiteY2" fmla="*/ 229549 h 2950582"/>
              <a:gd name="connsiteX3" fmla="*/ 2992669 w 2992669"/>
              <a:gd name="connsiteY3" fmla="*/ 2950582 h 2950582"/>
              <a:gd name="connsiteX4" fmla="*/ 209274 w 2992669"/>
              <a:gd name="connsiteY4" fmla="*/ 2950582 h 2950582"/>
              <a:gd name="connsiteX5" fmla="*/ 161267 w 2992669"/>
              <a:gd name="connsiteY5" fmla="*/ 2850926 h 2950582"/>
              <a:gd name="connsiteX6" fmla="*/ 0 w 2992669"/>
              <a:gd name="connsiteY6" fmla="*/ 2052140 h 2950582"/>
              <a:gd name="connsiteX7" fmla="*/ 2052140 w 2992669"/>
              <a:gd name="connsiteY7" fmla="*/ 0 h 295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92669" h="2950582">
                <a:moveTo>
                  <a:pt x="2052140" y="0"/>
                </a:moveTo>
                <a:cubicBezTo>
                  <a:pt x="2335482" y="0"/>
                  <a:pt x="2605411" y="57424"/>
                  <a:pt x="2850926" y="161267"/>
                </a:cubicBezTo>
                <a:lnTo>
                  <a:pt x="2992669" y="229549"/>
                </a:lnTo>
                <a:lnTo>
                  <a:pt x="2992669" y="2950582"/>
                </a:lnTo>
                <a:lnTo>
                  <a:pt x="209274" y="2950582"/>
                </a:lnTo>
                <a:lnTo>
                  <a:pt x="161267" y="2850926"/>
                </a:lnTo>
                <a:cubicBezTo>
                  <a:pt x="57423" y="2605411"/>
                  <a:pt x="0" y="2335482"/>
                  <a:pt x="0" y="2052140"/>
                </a:cubicBezTo>
                <a:cubicBezTo>
                  <a:pt x="0" y="918774"/>
                  <a:pt x="918774" y="0"/>
                  <a:pt x="205214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A picture containing grass, mammal, outdoor, rodent&#10;&#10;Description automatically generated">
            <a:extLst>
              <a:ext uri="{FF2B5EF4-FFF2-40B4-BE49-F238E27FC236}">
                <a16:creationId xmlns:a16="http://schemas.microsoft.com/office/drawing/2014/main" id="{65998913-6E3C-4B38-819B-B0070FE7B3F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11"/>
              </a:ext>
            </a:extLst>
          </a:blip>
          <a:srcRect l="22054" r="1814" b="1"/>
          <a:stretch/>
        </p:blipFill>
        <p:spPr>
          <a:xfrm>
            <a:off x="9363236" y="4071322"/>
            <a:ext cx="2828765" cy="2786678"/>
          </a:xfrm>
          <a:custGeom>
            <a:avLst/>
            <a:gdLst/>
            <a:ahLst/>
            <a:cxnLst/>
            <a:rect l="l" t="t" r="r" b="b"/>
            <a:pathLst>
              <a:path w="2828765" h="2786678">
                <a:moveTo>
                  <a:pt x="1888236" y="0"/>
                </a:moveTo>
                <a:cubicBezTo>
                  <a:pt x="2214125" y="0"/>
                  <a:pt x="2520731" y="82558"/>
                  <a:pt x="2788281" y="227900"/>
                </a:cubicBezTo>
                <a:lnTo>
                  <a:pt x="2828765" y="252495"/>
                </a:lnTo>
                <a:lnTo>
                  <a:pt x="2828765" y="2786678"/>
                </a:lnTo>
                <a:lnTo>
                  <a:pt x="227128" y="2786678"/>
                </a:lnTo>
                <a:lnTo>
                  <a:pt x="148387" y="2623223"/>
                </a:lnTo>
                <a:cubicBezTo>
                  <a:pt x="52837" y="2397318"/>
                  <a:pt x="0" y="2148947"/>
                  <a:pt x="0" y="1888236"/>
                </a:cubicBezTo>
                <a:cubicBezTo>
                  <a:pt x="0" y="845392"/>
                  <a:pt x="845392" y="0"/>
                  <a:pt x="1888236" y="0"/>
                </a:cubicBezTo>
                <a:close/>
              </a:path>
            </a:pathLst>
          </a:custGeom>
        </p:spPr>
      </p:pic>
      <p:pic>
        <p:nvPicPr>
          <p:cNvPr id="13" name="Picture 12" descr="Signature"/>
          <p:cNvPicPr/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499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49856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See the source image">
            <a:extLst>
              <a:ext uri="{FF2B5EF4-FFF2-40B4-BE49-F238E27FC236}">
                <a16:creationId xmlns:a16="http://schemas.microsoft.com/office/drawing/2014/main" id="{1167F252-6897-4269-B545-762ADC31B5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2" b="10022"/>
          <a:stretch/>
        </p:blipFill>
        <p:spPr bwMode="auto">
          <a:xfrm>
            <a:off x="-305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0D3D82-BC6D-4429-BB7E-583CFAC1D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213" y="349735"/>
            <a:ext cx="2834723" cy="1497998"/>
          </a:xfrm>
        </p:spPr>
        <p:txBody>
          <a:bodyPr anchor="t">
            <a:normAutofit/>
          </a:bodyPr>
          <a:lstStyle/>
          <a:p>
            <a:pPr algn="l"/>
            <a:r>
              <a:rPr lang="en-IE" sz="4800" dirty="0"/>
              <a:t>Corncrake Predators</a:t>
            </a: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E26B9EF5-5D92-4AC7-BC55-FC5C4C98ED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6199" y="548"/>
            <a:ext cx="4349752" cy="3142889"/>
          </a:xfrm>
          <a:custGeom>
            <a:avLst/>
            <a:gdLst>
              <a:gd name="connsiteX0" fmla="*/ 229420 w 4349752"/>
              <a:gd name="connsiteY0" fmla="*/ 0 h 3142889"/>
              <a:gd name="connsiteX1" fmla="*/ 4120333 w 4349752"/>
              <a:gd name="connsiteY1" fmla="*/ 0 h 3142889"/>
              <a:gd name="connsiteX2" fmla="*/ 4178840 w 4349752"/>
              <a:gd name="connsiteY2" fmla="*/ 121453 h 3142889"/>
              <a:gd name="connsiteX3" fmla="*/ 4349752 w 4349752"/>
              <a:gd name="connsiteY3" fmla="*/ 968013 h 3142889"/>
              <a:gd name="connsiteX4" fmla="*/ 2174876 w 4349752"/>
              <a:gd name="connsiteY4" fmla="*/ 3142889 h 3142889"/>
              <a:gd name="connsiteX5" fmla="*/ 0 w 4349752"/>
              <a:gd name="connsiteY5" fmla="*/ 968013 h 3142889"/>
              <a:gd name="connsiteX6" fmla="*/ 170913 w 4349752"/>
              <a:gd name="connsiteY6" fmla="*/ 121453 h 3142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49752" h="3142889">
                <a:moveTo>
                  <a:pt x="229420" y="0"/>
                </a:moveTo>
                <a:lnTo>
                  <a:pt x="4120333" y="0"/>
                </a:lnTo>
                <a:lnTo>
                  <a:pt x="4178840" y="121453"/>
                </a:lnTo>
                <a:cubicBezTo>
                  <a:pt x="4288894" y="381652"/>
                  <a:pt x="4349752" y="667725"/>
                  <a:pt x="4349752" y="968013"/>
                </a:cubicBezTo>
                <a:cubicBezTo>
                  <a:pt x="4349752" y="2169164"/>
                  <a:pt x="3376027" y="3142889"/>
                  <a:pt x="2174876" y="3142889"/>
                </a:cubicBezTo>
                <a:cubicBezTo>
                  <a:pt x="973725" y="3142889"/>
                  <a:pt x="0" y="2169164"/>
                  <a:pt x="0" y="968013"/>
                </a:cubicBezTo>
                <a:cubicBezTo>
                  <a:pt x="0" y="667725"/>
                  <a:pt x="60858" y="381652"/>
                  <a:pt x="170913" y="12145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05C5575-0F07-43D0-AE78-81EAA8E6715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3759" y="1421356"/>
            <a:ext cx="4538241" cy="5436644"/>
          </a:xfrm>
          <a:custGeom>
            <a:avLst/>
            <a:gdLst>
              <a:gd name="connsiteX0" fmla="*/ 3084645 w 4538241"/>
              <a:gd name="connsiteY0" fmla="*/ 0 h 5436644"/>
              <a:gd name="connsiteX1" fmla="*/ 4285328 w 4538241"/>
              <a:gd name="connsiteY1" fmla="*/ 242407 h 5436644"/>
              <a:gd name="connsiteX2" fmla="*/ 4538241 w 4538241"/>
              <a:gd name="connsiteY2" fmla="*/ 364242 h 5436644"/>
              <a:gd name="connsiteX3" fmla="*/ 4538241 w 4538241"/>
              <a:gd name="connsiteY3" fmla="*/ 5436644 h 5436644"/>
              <a:gd name="connsiteX4" fmla="*/ 1091428 w 4538241"/>
              <a:gd name="connsiteY4" fmla="*/ 5436644 h 5436644"/>
              <a:gd name="connsiteX5" fmla="*/ 903472 w 4538241"/>
              <a:gd name="connsiteY5" fmla="*/ 5265818 h 5436644"/>
              <a:gd name="connsiteX6" fmla="*/ 0 w 4538241"/>
              <a:gd name="connsiteY6" fmla="*/ 3084645 h 5436644"/>
              <a:gd name="connsiteX7" fmla="*/ 3084645 w 4538241"/>
              <a:gd name="connsiteY7" fmla="*/ 0 h 543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38241" h="5436644">
                <a:moveTo>
                  <a:pt x="3084645" y="0"/>
                </a:moveTo>
                <a:cubicBezTo>
                  <a:pt x="3510546" y="0"/>
                  <a:pt x="3916286" y="86315"/>
                  <a:pt x="4285328" y="242407"/>
                </a:cubicBezTo>
                <a:lnTo>
                  <a:pt x="4538241" y="364242"/>
                </a:lnTo>
                <a:lnTo>
                  <a:pt x="4538241" y="5436644"/>
                </a:lnTo>
                <a:lnTo>
                  <a:pt x="1091428" y="5436644"/>
                </a:lnTo>
                <a:lnTo>
                  <a:pt x="903472" y="5265818"/>
                </a:lnTo>
                <a:cubicBezTo>
                  <a:pt x="345261" y="4707608"/>
                  <a:pt x="0" y="3936446"/>
                  <a:pt x="0" y="3084645"/>
                </a:cubicBezTo>
                <a:cubicBezTo>
                  <a:pt x="0" y="1381043"/>
                  <a:pt x="1381043" y="0"/>
                  <a:pt x="3084645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A picture containing mammal, standing, brown, orange&#10;&#10;Description automatically generated">
            <a:extLst>
              <a:ext uri="{FF2B5EF4-FFF2-40B4-BE49-F238E27FC236}">
                <a16:creationId xmlns:a16="http://schemas.microsoft.com/office/drawing/2014/main" id="{054A9F12-E06E-42B5-8728-CCA06BDFC8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rcRect r="-4" b="2851"/>
          <a:stretch/>
        </p:blipFill>
        <p:spPr>
          <a:xfrm>
            <a:off x="3639395" y="10"/>
            <a:ext cx="4023360" cy="2980230"/>
          </a:xfrm>
          <a:custGeom>
            <a:avLst/>
            <a:gdLst/>
            <a:ahLst/>
            <a:cxnLst/>
            <a:rect l="l" t="t" r="r" b="b"/>
            <a:pathLst>
              <a:path w="4023360" h="2980240">
                <a:moveTo>
                  <a:pt x="248676" y="0"/>
                </a:moveTo>
                <a:lnTo>
                  <a:pt x="3774684" y="0"/>
                </a:lnTo>
                <a:lnTo>
                  <a:pt x="3780561" y="9674"/>
                </a:lnTo>
                <a:cubicBezTo>
                  <a:pt x="3935405" y="294716"/>
                  <a:pt x="4023360" y="621366"/>
                  <a:pt x="4023360" y="968560"/>
                </a:cubicBezTo>
                <a:cubicBezTo>
                  <a:pt x="4023360" y="2079580"/>
                  <a:pt x="3122700" y="2980240"/>
                  <a:pt x="2011680" y="2980240"/>
                </a:cubicBezTo>
                <a:cubicBezTo>
                  <a:pt x="900660" y="2980240"/>
                  <a:pt x="0" y="2079580"/>
                  <a:pt x="0" y="968560"/>
                </a:cubicBezTo>
                <a:cubicBezTo>
                  <a:pt x="0" y="621366"/>
                  <a:pt x="87955" y="294716"/>
                  <a:pt x="242799" y="9674"/>
                </a:cubicBezTo>
                <a:close/>
              </a:path>
            </a:pathLst>
          </a:custGeom>
        </p:spPr>
      </p:pic>
      <p:pic>
        <p:nvPicPr>
          <p:cNvPr id="11" name="Picture 10" descr="A picture containing rodent, mammal, white&#10;&#10;Description automatically generated">
            <a:extLst>
              <a:ext uri="{FF2B5EF4-FFF2-40B4-BE49-F238E27FC236}">
                <a16:creationId xmlns:a16="http://schemas.microsoft.com/office/drawing/2014/main" id="{17A09A46-B64E-4631-B283-5F76B893C42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rcRect l="22377" r="19341"/>
          <a:stretch/>
        </p:blipFill>
        <p:spPr>
          <a:xfrm>
            <a:off x="7816904" y="1584501"/>
            <a:ext cx="4375105" cy="5273507"/>
          </a:xfrm>
          <a:custGeom>
            <a:avLst/>
            <a:gdLst/>
            <a:ahLst/>
            <a:cxnLst/>
            <a:rect l="l" t="t" r="r" b="b"/>
            <a:pathLst>
              <a:path w="4375105" h="5273507">
                <a:moveTo>
                  <a:pt x="2921508" y="0"/>
                </a:moveTo>
                <a:cubicBezTo>
                  <a:pt x="3425728" y="0"/>
                  <a:pt x="3900114" y="127735"/>
                  <a:pt x="4314072" y="352611"/>
                </a:cubicBezTo>
                <a:lnTo>
                  <a:pt x="4375105" y="389689"/>
                </a:lnTo>
                <a:lnTo>
                  <a:pt x="4375105" y="5273507"/>
                </a:lnTo>
                <a:lnTo>
                  <a:pt x="1193705" y="5273507"/>
                </a:lnTo>
                <a:lnTo>
                  <a:pt x="1063158" y="5175886"/>
                </a:lnTo>
                <a:cubicBezTo>
                  <a:pt x="413861" y="4640038"/>
                  <a:pt x="0" y="3829104"/>
                  <a:pt x="0" y="2921508"/>
                </a:cubicBezTo>
                <a:cubicBezTo>
                  <a:pt x="0" y="1308004"/>
                  <a:pt x="1308004" y="0"/>
                  <a:pt x="2921508" y="0"/>
                </a:cubicBezTo>
                <a:close/>
              </a:path>
            </a:pathLst>
          </a:custGeom>
        </p:spPr>
      </p:pic>
      <p:pic>
        <p:nvPicPr>
          <p:cNvPr id="61" name="Picture 4" descr="See the source image">
            <a:extLst>
              <a:ext uri="{FF2B5EF4-FFF2-40B4-BE49-F238E27FC236}">
                <a16:creationId xmlns:a16="http://schemas.microsoft.com/office/drawing/2014/main" id="{B1F9B635-2FB2-4EDF-8C21-6A0E9303F1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88" b="-1"/>
          <a:stretch/>
        </p:blipFill>
        <p:spPr bwMode="auto">
          <a:xfrm>
            <a:off x="-6102" y="3122839"/>
            <a:ext cx="4783902" cy="3735161"/>
          </a:xfrm>
          <a:custGeom>
            <a:avLst/>
            <a:gdLst/>
            <a:ahLst/>
            <a:cxnLst/>
            <a:rect l="l" t="t" r="r" b="b"/>
            <a:pathLst>
              <a:path w="4783902" h="3735161">
                <a:moveTo>
                  <a:pt x="2391951" y="0"/>
                </a:moveTo>
                <a:cubicBezTo>
                  <a:pt x="3712988" y="0"/>
                  <a:pt x="4783902" y="1070915"/>
                  <a:pt x="4783902" y="2391951"/>
                </a:cubicBezTo>
                <a:cubicBezTo>
                  <a:pt x="4783902" y="2846058"/>
                  <a:pt x="4657359" y="3270609"/>
                  <a:pt x="4437611" y="3632264"/>
                </a:cubicBezTo>
                <a:lnTo>
                  <a:pt x="4370329" y="3735161"/>
                </a:lnTo>
                <a:lnTo>
                  <a:pt x="413573" y="3735161"/>
                </a:lnTo>
                <a:lnTo>
                  <a:pt x="346291" y="3632264"/>
                </a:lnTo>
                <a:cubicBezTo>
                  <a:pt x="126544" y="3270609"/>
                  <a:pt x="0" y="2846058"/>
                  <a:pt x="0" y="2391951"/>
                </a:cubicBezTo>
                <a:cubicBezTo>
                  <a:pt x="0" y="1070915"/>
                  <a:pt x="1070915" y="0"/>
                  <a:pt x="239195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ignature"/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62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4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Map&#10;&#10;Description automatically generated">
            <a:extLst>
              <a:ext uri="{FF2B5EF4-FFF2-40B4-BE49-F238E27FC236}">
                <a16:creationId xmlns:a16="http://schemas.microsoft.com/office/drawing/2014/main" id="{824707FD-DEF0-467E-98BB-40A69142E7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5" b="12169"/>
          <a:stretch/>
        </p:blipFill>
        <p:spPr>
          <a:xfrm>
            <a:off x="0" y="0"/>
            <a:ext cx="9598151" cy="685799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ECD3BE-2265-473A-B752-006413600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rmAutofit/>
          </a:bodyPr>
          <a:lstStyle/>
          <a:p>
            <a:r>
              <a:rPr lang="en-IE" sz="4000"/>
              <a:t>Does the Corncrake migrate?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91341-B054-4002-B6FF-240455784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>
            <a:normAutofit/>
          </a:bodyPr>
          <a:lstStyle/>
          <a:p>
            <a:pPr algn="just"/>
            <a:r>
              <a:rPr lang="en-GB" sz="2000" b="1" i="0" dirty="0">
                <a:solidFill>
                  <a:srgbClr val="111111"/>
                </a:solidFill>
                <a:effectLst/>
              </a:rPr>
              <a:t>Corncrakes</a:t>
            </a:r>
            <a:r>
              <a:rPr lang="en-GB" sz="2000" b="0" i="0" dirty="0">
                <a:solidFill>
                  <a:srgbClr val="111111"/>
                </a:solidFill>
                <a:effectLst/>
              </a:rPr>
              <a:t> are summer visitors, breeding in </a:t>
            </a:r>
            <a:r>
              <a:rPr lang="en-GB" sz="2000" b="1" i="0" dirty="0">
                <a:solidFill>
                  <a:srgbClr val="111111"/>
                </a:solidFill>
                <a:effectLst/>
              </a:rPr>
              <a:t>Ireland</a:t>
            </a:r>
            <a:r>
              <a:rPr lang="en-GB" sz="2000" b="0" i="0" dirty="0">
                <a:solidFill>
                  <a:srgbClr val="111111"/>
                </a:solidFill>
                <a:effectLst/>
              </a:rPr>
              <a:t> from April to September and </a:t>
            </a:r>
            <a:r>
              <a:rPr lang="en-GB" sz="2000" b="1" i="0" dirty="0">
                <a:solidFill>
                  <a:srgbClr val="111111"/>
                </a:solidFill>
                <a:effectLst/>
              </a:rPr>
              <a:t>migrating</a:t>
            </a:r>
            <a:r>
              <a:rPr lang="en-GB" sz="2000" b="0" i="0" dirty="0">
                <a:solidFill>
                  <a:srgbClr val="111111"/>
                </a:solidFill>
                <a:effectLst/>
              </a:rPr>
              <a:t> to Africa for the winter. </a:t>
            </a:r>
          </a:p>
          <a:p>
            <a:pPr algn="just"/>
            <a:r>
              <a:rPr lang="en-GB" sz="2000" b="0" i="0" dirty="0">
                <a:effectLst/>
              </a:rPr>
              <a:t>Corncrakes spend the Winter in sub-Saharan Africa, mostly in south-eastern countries (South Africa, Zimbabwe, </a:t>
            </a:r>
            <a:r>
              <a:rPr lang="en-GB" sz="2000" b="0" i="0" dirty="0" smtClean="0">
                <a:effectLst/>
              </a:rPr>
              <a:t>Zambia, Tanzania and Congo), </a:t>
            </a:r>
            <a:r>
              <a:rPr lang="en-GB" sz="2000" b="0" i="0" dirty="0">
                <a:effectLst/>
              </a:rPr>
              <a:t>where suitable grassland habitats are found!</a:t>
            </a:r>
            <a:endParaRPr lang="en-IE" sz="2000" dirty="0"/>
          </a:p>
        </p:txBody>
      </p:sp>
      <p:pic>
        <p:nvPicPr>
          <p:cNvPr id="9" name="Picture 8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951" y="6075198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022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036" y="-288757"/>
            <a:ext cx="5665927" cy="7254992"/>
          </a:xfrm>
        </p:spPr>
      </p:pic>
      <p:sp>
        <p:nvSpPr>
          <p:cNvPr id="5" name="TextBox 4"/>
          <p:cNvSpPr txBox="1"/>
          <p:nvPr/>
        </p:nvSpPr>
        <p:spPr>
          <a:xfrm>
            <a:off x="173254" y="433137"/>
            <a:ext cx="33592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Migratory </a:t>
            </a:r>
          </a:p>
          <a:p>
            <a:r>
              <a:rPr lang="en-IE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Route</a:t>
            </a:r>
            <a:endParaRPr lang="en-IE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9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E279A52-177D-482C-92C8-10DD7A18FF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E2E617-580B-45F0-BF66-0E58B9C44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62399"/>
            <a:ext cx="4357499" cy="1494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Why do birds migrate?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BCD063E-D4FF-4FB3-8F1D-5DD2288836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885825" cy="6858000"/>
            <a:chOff x="0" y="0"/>
            <a:chExt cx="885825" cy="6858000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74E5C9C3-37C9-425E-A935-0CE649921D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526C943-4313-4653-93E0-80AA1FD610C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8206542-4128-4652-A73F-C2FCCE5182C7}"/>
              </a:ext>
            </a:extLst>
          </p:cNvPr>
          <p:cNvSpPr txBox="1"/>
          <p:nvPr/>
        </p:nvSpPr>
        <p:spPr>
          <a:xfrm>
            <a:off x="1251679" y="2037522"/>
            <a:ext cx="4357498" cy="4093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alpha val="60000"/>
                  </a:schemeClr>
                </a:solidFill>
              </a:rPr>
              <a:t>As Winter approaches, food may come into short supply.  As a result, many birds will migrate to warmer climates in search of food!</a:t>
            </a:r>
          </a:p>
        </p:txBody>
      </p:sp>
      <p:pic>
        <p:nvPicPr>
          <p:cNvPr id="6" name="Content Placeholder 6" descr="A bird standing on a rock&#10;&#10;Description automatically generated">
            <a:extLst>
              <a:ext uri="{FF2B5EF4-FFF2-40B4-BE49-F238E27FC236}">
                <a16:creationId xmlns:a16="http://schemas.microsoft.com/office/drawing/2014/main" id="{75CC963F-B042-4A1A-A812-89039C2D4B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4" r="7595" b="1"/>
          <a:stretch/>
        </p:blipFill>
        <p:spPr>
          <a:xfrm>
            <a:off x="6457027" y="154586"/>
            <a:ext cx="5414304" cy="5154262"/>
          </a:xfrm>
          <a:custGeom>
            <a:avLst/>
            <a:gdLst/>
            <a:ahLst/>
            <a:cxnLst/>
            <a:rect l="l" t="t" r="r" b="b"/>
            <a:pathLst>
              <a:path w="3860171" h="3855489">
                <a:moveTo>
                  <a:pt x="1930086" y="0"/>
                </a:moveTo>
                <a:lnTo>
                  <a:pt x="1967540" y="3511"/>
                </a:lnTo>
                <a:lnTo>
                  <a:pt x="2003824" y="12875"/>
                </a:lnTo>
                <a:lnTo>
                  <a:pt x="2038938" y="26920"/>
                </a:lnTo>
                <a:lnTo>
                  <a:pt x="2075222" y="44477"/>
                </a:lnTo>
                <a:lnTo>
                  <a:pt x="2109166" y="64375"/>
                </a:lnTo>
                <a:lnTo>
                  <a:pt x="2144279" y="85443"/>
                </a:lnTo>
                <a:lnTo>
                  <a:pt x="2179393" y="104171"/>
                </a:lnTo>
                <a:lnTo>
                  <a:pt x="2214507" y="122898"/>
                </a:lnTo>
                <a:lnTo>
                  <a:pt x="2248450" y="136943"/>
                </a:lnTo>
                <a:lnTo>
                  <a:pt x="2285905" y="146307"/>
                </a:lnTo>
                <a:lnTo>
                  <a:pt x="2322189" y="150989"/>
                </a:lnTo>
                <a:lnTo>
                  <a:pt x="2360814" y="150989"/>
                </a:lnTo>
                <a:lnTo>
                  <a:pt x="2400610" y="148648"/>
                </a:lnTo>
                <a:lnTo>
                  <a:pt x="2440405" y="143966"/>
                </a:lnTo>
                <a:lnTo>
                  <a:pt x="2480201" y="138114"/>
                </a:lnTo>
                <a:lnTo>
                  <a:pt x="2519996" y="133432"/>
                </a:lnTo>
                <a:lnTo>
                  <a:pt x="2559792" y="129921"/>
                </a:lnTo>
                <a:lnTo>
                  <a:pt x="2597247" y="131091"/>
                </a:lnTo>
                <a:lnTo>
                  <a:pt x="2633531" y="135773"/>
                </a:lnTo>
                <a:lnTo>
                  <a:pt x="2668644" y="146307"/>
                </a:lnTo>
                <a:lnTo>
                  <a:pt x="2697906" y="161523"/>
                </a:lnTo>
                <a:lnTo>
                  <a:pt x="2725997" y="181421"/>
                </a:lnTo>
                <a:lnTo>
                  <a:pt x="2750577" y="204830"/>
                </a:lnTo>
                <a:lnTo>
                  <a:pt x="2775156" y="231750"/>
                </a:lnTo>
                <a:lnTo>
                  <a:pt x="2797395" y="259841"/>
                </a:lnTo>
                <a:lnTo>
                  <a:pt x="2819634" y="289103"/>
                </a:lnTo>
                <a:lnTo>
                  <a:pt x="2841872" y="318364"/>
                </a:lnTo>
                <a:lnTo>
                  <a:pt x="2864111" y="346455"/>
                </a:lnTo>
                <a:lnTo>
                  <a:pt x="2887520" y="373376"/>
                </a:lnTo>
                <a:lnTo>
                  <a:pt x="2914441" y="396785"/>
                </a:lnTo>
                <a:lnTo>
                  <a:pt x="2940191" y="417853"/>
                </a:lnTo>
                <a:lnTo>
                  <a:pt x="2969452" y="434240"/>
                </a:lnTo>
                <a:lnTo>
                  <a:pt x="3001055" y="448285"/>
                </a:lnTo>
                <a:lnTo>
                  <a:pt x="3034998" y="459990"/>
                </a:lnTo>
                <a:lnTo>
                  <a:pt x="3070112" y="470524"/>
                </a:lnTo>
                <a:lnTo>
                  <a:pt x="3105226" y="479888"/>
                </a:lnTo>
                <a:lnTo>
                  <a:pt x="3141510" y="489251"/>
                </a:lnTo>
                <a:lnTo>
                  <a:pt x="3175453" y="499785"/>
                </a:lnTo>
                <a:lnTo>
                  <a:pt x="3209396" y="511490"/>
                </a:lnTo>
                <a:lnTo>
                  <a:pt x="3240999" y="525535"/>
                </a:lnTo>
                <a:lnTo>
                  <a:pt x="3269090" y="543092"/>
                </a:lnTo>
                <a:lnTo>
                  <a:pt x="3294840" y="564161"/>
                </a:lnTo>
                <a:lnTo>
                  <a:pt x="3315908" y="589911"/>
                </a:lnTo>
                <a:lnTo>
                  <a:pt x="3333465" y="618002"/>
                </a:lnTo>
                <a:lnTo>
                  <a:pt x="3347510" y="649604"/>
                </a:lnTo>
                <a:lnTo>
                  <a:pt x="3359215" y="683547"/>
                </a:lnTo>
                <a:lnTo>
                  <a:pt x="3369749" y="717491"/>
                </a:lnTo>
                <a:lnTo>
                  <a:pt x="3379113" y="753775"/>
                </a:lnTo>
                <a:lnTo>
                  <a:pt x="3388476" y="788889"/>
                </a:lnTo>
                <a:lnTo>
                  <a:pt x="3399010" y="824002"/>
                </a:lnTo>
                <a:lnTo>
                  <a:pt x="3410715" y="857946"/>
                </a:lnTo>
                <a:lnTo>
                  <a:pt x="3424760" y="889548"/>
                </a:lnTo>
                <a:lnTo>
                  <a:pt x="3441147" y="918809"/>
                </a:lnTo>
                <a:lnTo>
                  <a:pt x="3462215" y="944560"/>
                </a:lnTo>
                <a:lnTo>
                  <a:pt x="3485624" y="971480"/>
                </a:lnTo>
                <a:lnTo>
                  <a:pt x="3512545" y="994889"/>
                </a:lnTo>
                <a:lnTo>
                  <a:pt x="3540636" y="1017128"/>
                </a:lnTo>
                <a:lnTo>
                  <a:pt x="3571068" y="1039367"/>
                </a:lnTo>
                <a:lnTo>
                  <a:pt x="3600329" y="1061605"/>
                </a:lnTo>
                <a:lnTo>
                  <a:pt x="3628420" y="1083844"/>
                </a:lnTo>
                <a:lnTo>
                  <a:pt x="3655341" y="1108424"/>
                </a:lnTo>
                <a:lnTo>
                  <a:pt x="3678750" y="1133003"/>
                </a:lnTo>
                <a:lnTo>
                  <a:pt x="3698648" y="1161094"/>
                </a:lnTo>
                <a:lnTo>
                  <a:pt x="3713864" y="1190356"/>
                </a:lnTo>
                <a:lnTo>
                  <a:pt x="3724398" y="1225469"/>
                </a:lnTo>
                <a:lnTo>
                  <a:pt x="3729080" y="1261754"/>
                </a:lnTo>
                <a:lnTo>
                  <a:pt x="3730250" y="1299208"/>
                </a:lnTo>
                <a:lnTo>
                  <a:pt x="3726739" y="1339004"/>
                </a:lnTo>
                <a:lnTo>
                  <a:pt x="3722057" y="1378799"/>
                </a:lnTo>
                <a:lnTo>
                  <a:pt x="3716205" y="1418595"/>
                </a:lnTo>
                <a:lnTo>
                  <a:pt x="3711523" y="1458391"/>
                </a:lnTo>
                <a:lnTo>
                  <a:pt x="3709182" y="1498186"/>
                </a:lnTo>
                <a:lnTo>
                  <a:pt x="3709182" y="1536811"/>
                </a:lnTo>
                <a:lnTo>
                  <a:pt x="3713864" y="1573096"/>
                </a:lnTo>
                <a:lnTo>
                  <a:pt x="3723228" y="1609380"/>
                </a:lnTo>
                <a:lnTo>
                  <a:pt x="3737273" y="1643323"/>
                </a:lnTo>
                <a:lnTo>
                  <a:pt x="3756000" y="1678437"/>
                </a:lnTo>
                <a:lnTo>
                  <a:pt x="3774728" y="1713550"/>
                </a:lnTo>
                <a:lnTo>
                  <a:pt x="3795796" y="1748664"/>
                </a:lnTo>
                <a:lnTo>
                  <a:pt x="3815694" y="1782608"/>
                </a:lnTo>
                <a:lnTo>
                  <a:pt x="3833250" y="1818892"/>
                </a:lnTo>
                <a:lnTo>
                  <a:pt x="3847296" y="1854005"/>
                </a:lnTo>
                <a:lnTo>
                  <a:pt x="3856660" y="1890290"/>
                </a:lnTo>
                <a:lnTo>
                  <a:pt x="3860171" y="1927744"/>
                </a:lnTo>
                <a:lnTo>
                  <a:pt x="3856660" y="1965199"/>
                </a:lnTo>
                <a:lnTo>
                  <a:pt x="3847296" y="2001483"/>
                </a:lnTo>
                <a:lnTo>
                  <a:pt x="3833250" y="2036597"/>
                </a:lnTo>
                <a:lnTo>
                  <a:pt x="3815694" y="2072881"/>
                </a:lnTo>
                <a:lnTo>
                  <a:pt x="3795796" y="2106824"/>
                </a:lnTo>
                <a:lnTo>
                  <a:pt x="3774728" y="2141938"/>
                </a:lnTo>
                <a:lnTo>
                  <a:pt x="3756000" y="2177052"/>
                </a:lnTo>
                <a:lnTo>
                  <a:pt x="3737273" y="2212166"/>
                </a:lnTo>
                <a:lnTo>
                  <a:pt x="3723228" y="2246109"/>
                </a:lnTo>
                <a:lnTo>
                  <a:pt x="3713864" y="2282393"/>
                </a:lnTo>
                <a:lnTo>
                  <a:pt x="3709182" y="2318677"/>
                </a:lnTo>
                <a:lnTo>
                  <a:pt x="3709182" y="2357302"/>
                </a:lnTo>
                <a:lnTo>
                  <a:pt x="3711523" y="2397098"/>
                </a:lnTo>
                <a:lnTo>
                  <a:pt x="3716205" y="2436894"/>
                </a:lnTo>
                <a:lnTo>
                  <a:pt x="3722057" y="2476689"/>
                </a:lnTo>
                <a:lnTo>
                  <a:pt x="3726739" y="2516485"/>
                </a:lnTo>
                <a:lnTo>
                  <a:pt x="3730250" y="2556280"/>
                </a:lnTo>
                <a:lnTo>
                  <a:pt x="3729080" y="2593735"/>
                </a:lnTo>
                <a:lnTo>
                  <a:pt x="3724398" y="2630019"/>
                </a:lnTo>
                <a:lnTo>
                  <a:pt x="3713864" y="2665133"/>
                </a:lnTo>
                <a:lnTo>
                  <a:pt x="3698648" y="2694394"/>
                </a:lnTo>
                <a:lnTo>
                  <a:pt x="3678750" y="2722485"/>
                </a:lnTo>
                <a:lnTo>
                  <a:pt x="3655341" y="2747065"/>
                </a:lnTo>
                <a:lnTo>
                  <a:pt x="3628420" y="2771645"/>
                </a:lnTo>
                <a:lnTo>
                  <a:pt x="3600329" y="2793883"/>
                </a:lnTo>
                <a:lnTo>
                  <a:pt x="3571068" y="2816122"/>
                </a:lnTo>
                <a:lnTo>
                  <a:pt x="3540636" y="2838361"/>
                </a:lnTo>
                <a:lnTo>
                  <a:pt x="3512545" y="2860599"/>
                </a:lnTo>
                <a:lnTo>
                  <a:pt x="3485624" y="2884009"/>
                </a:lnTo>
                <a:lnTo>
                  <a:pt x="3462215" y="2910929"/>
                </a:lnTo>
                <a:lnTo>
                  <a:pt x="3441147" y="2936679"/>
                </a:lnTo>
                <a:lnTo>
                  <a:pt x="3424760" y="2965941"/>
                </a:lnTo>
                <a:lnTo>
                  <a:pt x="3410715" y="2997543"/>
                </a:lnTo>
                <a:lnTo>
                  <a:pt x="3399010" y="3031486"/>
                </a:lnTo>
                <a:lnTo>
                  <a:pt x="3388476" y="3066600"/>
                </a:lnTo>
                <a:lnTo>
                  <a:pt x="3379113" y="3101714"/>
                </a:lnTo>
                <a:lnTo>
                  <a:pt x="3369749" y="3137998"/>
                </a:lnTo>
                <a:lnTo>
                  <a:pt x="3359215" y="3171941"/>
                </a:lnTo>
                <a:lnTo>
                  <a:pt x="3347510" y="3205885"/>
                </a:lnTo>
                <a:lnTo>
                  <a:pt x="3333465" y="3237487"/>
                </a:lnTo>
                <a:lnTo>
                  <a:pt x="3315908" y="3265578"/>
                </a:lnTo>
                <a:lnTo>
                  <a:pt x="3294840" y="3291328"/>
                </a:lnTo>
                <a:lnTo>
                  <a:pt x="3269090" y="3312396"/>
                </a:lnTo>
                <a:lnTo>
                  <a:pt x="3240999" y="3329953"/>
                </a:lnTo>
                <a:lnTo>
                  <a:pt x="3209396" y="3343999"/>
                </a:lnTo>
                <a:lnTo>
                  <a:pt x="3175453" y="3355703"/>
                </a:lnTo>
                <a:lnTo>
                  <a:pt x="3141510" y="3366237"/>
                </a:lnTo>
                <a:lnTo>
                  <a:pt x="3105226" y="3375601"/>
                </a:lnTo>
                <a:lnTo>
                  <a:pt x="3070112" y="3384965"/>
                </a:lnTo>
                <a:lnTo>
                  <a:pt x="3034998" y="3395499"/>
                </a:lnTo>
                <a:lnTo>
                  <a:pt x="3001055" y="3407203"/>
                </a:lnTo>
                <a:lnTo>
                  <a:pt x="2969452" y="3421249"/>
                </a:lnTo>
                <a:lnTo>
                  <a:pt x="2940191" y="3437635"/>
                </a:lnTo>
                <a:lnTo>
                  <a:pt x="2914441" y="3458704"/>
                </a:lnTo>
                <a:lnTo>
                  <a:pt x="2887520" y="3482113"/>
                </a:lnTo>
                <a:lnTo>
                  <a:pt x="2864111" y="3509033"/>
                </a:lnTo>
                <a:lnTo>
                  <a:pt x="2841872" y="3537124"/>
                </a:lnTo>
                <a:lnTo>
                  <a:pt x="2819634" y="3566386"/>
                </a:lnTo>
                <a:lnTo>
                  <a:pt x="2797395" y="3595647"/>
                </a:lnTo>
                <a:lnTo>
                  <a:pt x="2775156" y="3623738"/>
                </a:lnTo>
                <a:lnTo>
                  <a:pt x="2750577" y="3650659"/>
                </a:lnTo>
                <a:lnTo>
                  <a:pt x="2725997" y="3674068"/>
                </a:lnTo>
                <a:lnTo>
                  <a:pt x="2697906" y="3693966"/>
                </a:lnTo>
                <a:lnTo>
                  <a:pt x="2668644" y="3709182"/>
                </a:lnTo>
                <a:lnTo>
                  <a:pt x="2633531" y="3719716"/>
                </a:lnTo>
                <a:lnTo>
                  <a:pt x="2597247" y="3724398"/>
                </a:lnTo>
                <a:lnTo>
                  <a:pt x="2559792" y="3725568"/>
                </a:lnTo>
                <a:lnTo>
                  <a:pt x="2519996" y="3722057"/>
                </a:lnTo>
                <a:lnTo>
                  <a:pt x="2480201" y="3717375"/>
                </a:lnTo>
                <a:lnTo>
                  <a:pt x="2440405" y="3711523"/>
                </a:lnTo>
                <a:lnTo>
                  <a:pt x="2400610" y="3706841"/>
                </a:lnTo>
                <a:lnTo>
                  <a:pt x="2360814" y="3704500"/>
                </a:lnTo>
                <a:lnTo>
                  <a:pt x="2322189" y="3704500"/>
                </a:lnTo>
                <a:lnTo>
                  <a:pt x="2285905" y="3709182"/>
                </a:lnTo>
                <a:lnTo>
                  <a:pt x="2248450" y="3718545"/>
                </a:lnTo>
                <a:lnTo>
                  <a:pt x="2214507" y="3732591"/>
                </a:lnTo>
                <a:lnTo>
                  <a:pt x="2179393" y="3751318"/>
                </a:lnTo>
                <a:lnTo>
                  <a:pt x="2144279" y="3770045"/>
                </a:lnTo>
                <a:lnTo>
                  <a:pt x="2109166" y="3791114"/>
                </a:lnTo>
                <a:lnTo>
                  <a:pt x="2075222" y="3811011"/>
                </a:lnTo>
                <a:lnTo>
                  <a:pt x="2038938" y="3828568"/>
                </a:lnTo>
                <a:lnTo>
                  <a:pt x="2003824" y="3842614"/>
                </a:lnTo>
                <a:lnTo>
                  <a:pt x="1967540" y="3851978"/>
                </a:lnTo>
                <a:lnTo>
                  <a:pt x="1930086" y="3855489"/>
                </a:lnTo>
                <a:lnTo>
                  <a:pt x="1892631" y="3851978"/>
                </a:lnTo>
                <a:lnTo>
                  <a:pt x="1856347" y="3842614"/>
                </a:lnTo>
                <a:lnTo>
                  <a:pt x="1821233" y="3828568"/>
                </a:lnTo>
                <a:lnTo>
                  <a:pt x="1784949" y="3811011"/>
                </a:lnTo>
                <a:lnTo>
                  <a:pt x="1751005" y="3791114"/>
                </a:lnTo>
                <a:lnTo>
                  <a:pt x="1715892" y="3770045"/>
                </a:lnTo>
                <a:lnTo>
                  <a:pt x="1680778" y="3751318"/>
                </a:lnTo>
                <a:lnTo>
                  <a:pt x="1645664" y="3732591"/>
                </a:lnTo>
                <a:lnTo>
                  <a:pt x="1610550" y="3718545"/>
                </a:lnTo>
                <a:lnTo>
                  <a:pt x="1574266" y="3709182"/>
                </a:lnTo>
                <a:lnTo>
                  <a:pt x="1537982" y="3704500"/>
                </a:lnTo>
                <a:lnTo>
                  <a:pt x="1499357" y="3704500"/>
                </a:lnTo>
                <a:lnTo>
                  <a:pt x="1459561" y="3706841"/>
                </a:lnTo>
                <a:lnTo>
                  <a:pt x="1419766" y="3711523"/>
                </a:lnTo>
                <a:lnTo>
                  <a:pt x="1379970" y="3717375"/>
                </a:lnTo>
                <a:lnTo>
                  <a:pt x="1340175" y="3722057"/>
                </a:lnTo>
                <a:lnTo>
                  <a:pt x="1300379" y="3725568"/>
                </a:lnTo>
                <a:lnTo>
                  <a:pt x="1262924" y="3724398"/>
                </a:lnTo>
                <a:lnTo>
                  <a:pt x="1226640" y="3719716"/>
                </a:lnTo>
                <a:lnTo>
                  <a:pt x="1191526" y="3709182"/>
                </a:lnTo>
                <a:lnTo>
                  <a:pt x="1162265" y="3693966"/>
                </a:lnTo>
                <a:lnTo>
                  <a:pt x="1134174" y="3674068"/>
                </a:lnTo>
                <a:lnTo>
                  <a:pt x="1109594" y="3650659"/>
                </a:lnTo>
                <a:lnTo>
                  <a:pt x="1085015" y="3623738"/>
                </a:lnTo>
                <a:lnTo>
                  <a:pt x="1062776" y="3595647"/>
                </a:lnTo>
                <a:lnTo>
                  <a:pt x="1040537" y="3566386"/>
                </a:lnTo>
                <a:lnTo>
                  <a:pt x="1018299" y="3537124"/>
                </a:lnTo>
                <a:lnTo>
                  <a:pt x="996060" y="3509033"/>
                </a:lnTo>
                <a:lnTo>
                  <a:pt x="972651" y="3482113"/>
                </a:lnTo>
                <a:lnTo>
                  <a:pt x="945730" y="3458704"/>
                </a:lnTo>
                <a:lnTo>
                  <a:pt x="919980" y="3437635"/>
                </a:lnTo>
                <a:lnTo>
                  <a:pt x="890719" y="3421249"/>
                </a:lnTo>
                <a:lnTo>
                  <a:pt x="859116" y="3407203"/>
                </a:lnTo>
                <a:lnTo>
                  <a:pt x="825173" y="3395499"/>
                </a:lnTo>
                <a:lnTo>
                  <a:pt x="790059" y="3384965"/>
                </a:lnTo>
                <a:lnTo>
                  <a:pt x="754946" y="3375601"/>
                </a:lnTo>
                <a:lnTo>
                  <a:pt x="718662" y="3366237"/>
                </a:lnTo>
                <a:lnTo>
                  <a:pt x="684718" y="3355703"/>
                </a:lnTo>
                <a:lnTo>
                  <a:pt x="650775" y="3343999"/>
                </a:lnTo>
                <a:lnTo>
                  <a:pt x="619173" y="3329953"/>
                </a:lnTo>
                <a:lnTo>
                  <a:pt x="591082" y="3312396"/>
                </a:lnTo>
                <a:lnTo>
                  <a:pt x="565332" y="3291328"/>
                </a:lnTo>
                <a:lnTo>
                  <a:pt x="544263" y="3265578"/>
                </a:lnTo>
                <a:lnTo>
                  <a:pt x="526706" y="3237487"/>
                </a:lnTo>
                <a:lnTo>
                  <a:pt x="512661" y="3205885"/>
                </a:lnTo>
                <a:lnTo>
                  <a:pt x="500956" y="3171941"/>
                </a:lnTo>
                <a:lnTo>
                  <a:pt x="490422" y="3137998"/>
                </a:lnTo>
                <a:lnTo>
                  <a:pt x="481059" y="3101714"/>
                </a:lnTo>
                <a:lnTo>
                  <a:pt x="471695" y="3066600"/>
                </a:lnTo>
                <a:lnTo>
                  <a:pt x="461161" y="3031486"/>
                </a:lnTo>
                <a:lnTo>
                  <a:pt x="449456" y="2997543"/>
                </a:lnTo>
                <a:lnTo>
                  <a:pt x="435411" y="2965941"/>
                </a:lnTo>
                <a:lnTo>
                  <a:pt x="419024" y="2936679"/>
                </a:lnTo>
                <a:lnTo>
                  <a:pt x="397956" y="2910929"/>
                </a:lnTo>
                <a:lnTo>
                  <a:pt x="374547" y="2884009"/>
                </a:lnTo>
                <a:lnTo>
                  <a:pt x="347626" y="2860599"/>
                </a:lnTo>
                <a:lnTo>
                  <a:pt x="318365" y="2838361"/>
                </a:lnTo>
                <a:lnTo>
                  <a:pt x="289103" y="2816122"/>
                </a:lnTo>
                <a:lnTo>
                  <a:pt x="259842" y="2793883"/>
                </a:lnTo>
                <a:lnTo>
                  <a:pt x="231751" y="2771645"/>
                </a:lnTo>
                <a:lnTo>
                  <a:pt x="204830" y="2747065"/>
                </a:lnTo>
                <a:lnTo>
                  <a:pt x="181421" y="2722485"/>
                </a:lnTo>
                <a:lnTo>
                  <a:pt x="161523" y="2694394"/>
                </a:lnTo>
                <a:lnTo>
                  <a:pt x="146308" y="2665133"/>
                </a:lnTo>
                <a:lnTo>
                  <a:pt x="135773" y="2630019"/>
                </a:lnTo>
                <a:lnTo>
                  <a:pt x="131092" y="2593735"/>
                </a:lnTo>
                <a:lnTo>
                  <a:pt x="129921" y="2556280"/>
                </a:lnTo>
                <a:lnTo>
                  <a:pt x="133432" y="2516485"/>
                </a:lnTo>
                <a:lnTo>
                  <a:pt x="138114" y="2476689"/>
                </a:lnTo>
                <a:lnTo>
                  <a:pt x="143967" y="2436894"/>
                </a:lnTo>
                <a:lnTo>
                  <a:pt x="148648" y="2397098"/>
                </a:lnTo>
                <a:lnTo>
                  <a:pt x="150989" y="2357302"/>
                </a:lnTo>
                <a:lnTo>
                  <a:pt x="150989" y="2318677"/>
                </a:lnTo>
                <a:lnTo>
                  <a:pt x="146308" y="2282393"/>
                </a:lnTo>
                <a:lnTo>
                  <a:pt x="136944" y="2246109"/>
                </a:lnTo>
                <a:lnTo>
                  <a:pt x="122898" y="2212166"/>
                </a:lnTo>
                <a:lnTo>
                  <a:pt x="105341" y="2177052"/>
                </a:lnTo>
                <a:lnTo>
                  <a:pt x="85444" y="2141938"/>
                </a:lnTo>
                <a:lnTo>
                  <a:pt x="64375" y="2106824"/>
                </a:lnTo>
                <a:lnTo>
                  <a:pt x="44478" y="2072881"/>
                </a:lnTo>
                <a:lnTo>
                  <a:pt x="26921" y="2036597"/>
                </a:lnTo>
                <a:lnTo>
                  <a:pt x="12875" y="2001483"/>
                </a:lnTo>
                <a:lnTo>
                  <a:pt x="3512" y="1965199"/>
                </a:lnTo>
                <a:lnTo>
                  <a:pt x="0" y="1927744"/>
                </a:lnTo>
                <a:lnTo>
                  <a:pt x="3512" y="1890290"/>
                </a:lnTo>
                <a:lnTo>
                  <a:pt x="12875" y="1854005"/>
                </a:lnTo>
                <a:lnTo>
                  <a:pt x="26921" y="1818892"/>
                </a:lnTo>
                <a:lnTo>
                  <a:pt x="44478" y="1782608"/>
                </a:lnTo>
                <a:lnTo>
                  <a:pt x="64375" y="1748664"/>
                </a:lnTo>
                <a:lnTo>
                  <a:pt x="85444" y="1713550"/>
                </a:lnTo>
                <a:lnTo>
                  <a:pt x="105341" y="1678437"/>
                </a:lnTo>
                <a:lnTo>
                  <a:pt x="122898" y="1643323"/>
                </a:lnTo>
                <a:lnTo>
                  <a:pt x="136944" y="1609380"/>
                </a:lnTo>
                <a:lnTo>
                  <a:pt x="146308" y="1573096"/>
                </a:lnTo>
                <a:lnTo>
                  <a:pt x="150989" y="1536811"/>
                </a:lnTo>
                <a:lnTo>
                  <a:pt x="150989" y="1498186"/>
                </a:lnTo>
                <a:lnTo>
                  <a:pt x="148648" y="1458391"/>
                </a:lnTo>
                <a:lnTo>
                  <a:pt x="143967" y="1418595"/>
                </a:lnTo>
                <a:lnTo>
                  <a:pt x="138114" y="1378799"/>
                </a:lnTo>
                <a:lnTo>
                  <a:pt x="133432" y="1339004"/>
                </a:lnTo>
                <a:lnTo>
                  <a:pt x="129921" y="1299208"/>
                </a:lnTo>
                <a:lnTo>
                  <a:pt x="131092" y="1261754"/>
                </a:lnTo>
                <a:lnTo>
                  <a:pt x="135773" y="1225469"/>
                </a:lnTo>
                <a:lnTo>
                  <a:pt x="146308" y="1190356"/>
                </a:lnTo>
                <a:lnTo>
                  <a:pt x="161523" y="1161094"/>
                </a:lnTo>
                <a:lnTo>
                  <a:pt x="181421" y="1133003"/>
                </a:lnTo>
                <a:lnTo>
                  <a:pt x="204830" y="1108424"/>
                </a:lnTo>
                <a:lnTo>
                  <a:pt x="231751" y="1083844"/>
                </a:lnTo>
                <a:lnTo>
                  <a:pt x="259842" y="1061605"/>
                </a:lnTo>
                <a:lnTo>
                  <a:pt x="289103" y="1039367"/>
                </a:lnTo>
                <a:lnTo>
                  <a:pt x="318365" y="1017128"/>
                </a:lnTo>
                <a:lnTo>
                  <a:pt x="347626" y="994889"/>
                </a:lnTo>
                <a:lnTo>
                  <a:pt x="374547" y="971480"/>
                </a:lnTo>
                <a:lnTo>
                  <a:pt x="397956" y="944560"/>
                </a:lnTo>
                <a:lnTo>
                  <a:pt x="419024" y="918809"/>
                </a:lnTo>
                <a:lnTo>
                  <a:pt x="435411" y="889548"/>
                </a:lnTo>
                <a:lnTo>
                  <a:pt x="449456" y="857946"/>
                </a:lnTo>
                <a:lnTo>
                  <a:pt x="461161" y="824002"/>
                </a:lnTo>
                <a:lnTo>
                  <a:pt x="471695" y="788889"/>
                </a:lnTo>
                <a:lnTo>
                  <a:pt x="481059" y="753775"/>
                </a:lnTo>
                <a:lnTo>
                  <a:pt x="490422" y="717491"/>
                </a:lnTo>
                <a:lnTo>
                  <a:pt x="500956" y="683547"/>
                </a:lnTo>
                <a:lnTo>
                  <a:pt x="512661" y="649604"/>
                </a:lnTo>
                <a:lnTo>
                  <a:pt x="526706" y="618002"/>
                </a:lnTo>
                <a:lnTo>
                  <a:pt x="544263" y="589911"/>
                </a:lnTo>
                <a:lnTo>
                  <a:pt x="565332" y="564161"/>
                </a:lnTo>
                <a:lnTo>
                  <a:pt x="591082" y="543092"/>
                </a:lnTo>
                <a:lnTo>
                  <a:pt x="619173" y="525535"/>
                </a:lnTo>
                <a:lnTo>
                  <a:pt x="650775" y="511490"/>
                </a:lnTo>
                <a:lnTo>
                  <a:pt x="684718" y="499785"/>
                </a:lnTo>
                <a:lnTo>
                  <a:pt x="718662" y="489251"/>
                </a:lnTo>
                <a:lnTo>
                  <a:pt x="754946" y="479888"/>
                </a:lnTo>
                <a:lnTo>
                  <a:pt x="790059" y="470524"/>
                </a:lnTo>
                <a:lnTo>
                  <a:pt x="825173" y="459990"/>
                </a:lnTo>
                <a:lnTo>
                  <a:pt x="859116" y="448285"/>
                </a:lnTo>
                <a:lnTo>
                  <a:pt x="890719" y="434240"/>
                </a:lnTo>
                <a:lnTo>
                  <a:pt x="919980" y="417853"/>
                </a:lnTo>
                <a:lnTo>
                  <a:pt x="945730" y="396785"/>
                </a:lnTo>
                <a:lnTo>
                  <a:pt x="972651" y="373376"/>
                </a:lnTo>
                <a:lnTo>
                  <a:pt x="996060" y="346455"/>
                </a:lnTo>
                <a:lnTo>
                  <a:pt x="1018299" y="318364"/>
                </a:lnTo>
                <a:lnTo>
                  <a:pt x="1040537" y="289103"/>
                </a:lnTo>
                <a:lnTo>
                  <a:pt x="1062776" y="259841"/>
                </a:lnTo>
                <a:lnTo>
                  <a:pt x="1085015" y="231750"/>
                </a:lnTo>
                <a:lnTo>
                  <a:pt x="1109594" y="204830"/>
                </a:lnTo>
                <a:lnTo>
                  <a:pt x="1134174" y="181421"/>
                </a:lnTo>
                <a:lnTo>
                  <a:pt x="1162265" y="161523"/>
                </a:lnTo>
                <a:lnTo>
                  <a:pt x="1191526" y="146307"/>
                </a:lnTo>
                <a:lnTo>
                  <a:pt x="1226640" y="135773"/>
                </a:lnTo>
                <a:lnTo>
                  <a:pt x="1262924" y="131091"/>
                </a:lnTo>
                <a:lnTo>
                  <a:pt x="1300379" y="129921"/>
                </a:lnTo>
                <a:lnTo>
                  <a:pt x="1340175" y="133432"/>
                </a:lnTo>
                <a:lnTo>
                  <a:pt x="1379970" y="138114"/>
                </a:lnTo>
                <a:lnTo>
                  <a:pt x="1419766" y="143966"/>
                </a:lnTo>
                <a:lnTo>
                  <a:pt x="1459561" y="148648"/>
                </a:lnTo>
                <a:lnTo>
                  <a:pt x="1499357" y="150989"/>
                </a:lnTo>
                <a:lnTo>
                  <a:pt x="1537982" y="150989"/>
                </a:lnTo>
                <a:lnTo>
                  <a:pt x="1574266" y="146307"/>
                </a:lnTo>
                <a:lnTo>
                  <a:pt x="1610550" y="136943"/>
                </a:lnTo>
                <a:lnTo>
                  <a:pt x="1645664" y="122898"/>
                </a:lnTo>
                <a:lnTo>
                  <a:pt x="1680778" y="104171"/>
                </a:lnTo>
                <a:lnTo>
                  <a:pt x="1715892" y="85443"/>
                </a:lnTo>
                <a:lnTo>
                  <a:pt x="1751005" y="64375"/>
                </a:lnTo>
                <a:lnTo>
                  <a:pt x="1784949" y="44477"/>
                </a:lnTo>
                <a:lnTo>
                  <a:pt x="1821233" y="26920"/>
                </a:lnTo>
                <a:lnTo>
                  <a:pt x="1856347" y="12875"/>
                </a:lnTo>
                <a:lnTo>
                  <a:pt x="1892631" y="3511"/>
                </a:lnTo>
                <a:close/>
              </a:path>
            </a:pathLst>
          </a:cu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3BFC05-B56D-4B49-8ACD-48724D2620EF}"/>
              </a:ext>
            </a:extLst>
          </p:cNvPr>
          <p:cNvSpPr txBox="1"/>
          <p:nvPr/>
        </p:nvSpPr>
        <p:spPr>
          <a:xfrm>
            <a:off x="1172362" y="3429000"/>
            <a:ext cx="499812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What would happen if Corncrakes didn’t Migrate?</a:t>
            </a:r>
          </a:p>
          <a:p>
            <a:pPr>
              <a:spcAft>
                <a:spcPts val="600"/>
              </a:spcAft>
            </a:pPr>
            <a:endParaRPr lang="en-GB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Competition for food – Many adults and chicks may not survive!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22222"/>
                </a:solidFill>
                <a:effectLst/>
              </a:rPr>
              <a:t>Competition for nesting sites would be fierce, and predators would be attracted to the high concentrations of breeding birds and easy meals of vulnerable nestlings. </a:t>
            </a:r>
            <a:endParaRPr lang="en-GB" dirty="0"/>
          </a:p>
          <a:p>
            <a:pPr>
              <a:spcAft>
                <a:spcPts val="600"/>
              </a:spcAft>
            </a:pPr>
            <a:endParaRPr lang="en-IE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14733A-758B-4E01-A190-16C0F451F65F}"/>
              </a:ext>
            </a:extLst>
          </p:cNvPr>
          <p:cNvSpPr txBox="1"/>
          <p:nvPr/>
        </p:nvSpPr>
        <p:spPr>
          <a:xfrm>
            <a:off x="6555116" y="5308848"/>
            <a:ext cx="5521911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GB" b="0" i="0" dirty="0">
                <a:solidFill>
                  <a:srgbClr val="6495A3"/>
                </a:solidFill>
                <a:effectLst/>
                <a:latin typeface="Libre Baskerville"/>
              </a:rPr>
              <a:t>Fun Fact</a:t>
            </a:r>
          </a:p>
          <a:p>
            <a:pPr algn="ctr"/>
            <a:r>
              <a:rPr lang="en-GB" b="0" i="0" dirty="0">
                <a:solidFill>
                  <a:srgbClr val="222222"/>
                </a:solidFill>
                <a:effectLst/>
                <a:latin typeface="Libre Baskerville"/>
              </a:rPr>
              <a:t>The Arctic tern travels 49,700 miles in a year between their Arctic breeding grounds and the Antarctic coast. Their annual journey is the longest known bird migration in the </a:t>
            </a:r>
            <a:r>
              <a:rPr lang="en-GB" b="0" i="0" dirty="0" smtClean="0">
                <a:solidFill>
                  <a:srgbClr val="222222"/>
                </a:solidFill>
                <a:effectLst/>
                <a:latin typeface="Libre Baskerville"/>
              </a:rPr>
              <a:t>world (18,600 miles).</a:t>
            </a:r>
            <a:endParaRPr lang="en-GB" b="0" i="0" dirty="0">
              <a:solidFill>
                <a:srgbClr val="222222"/>
              </a:solidFill>
              <a:effectLst/>
              <a:latin typeface="Libre Baskerville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1C09E9A-84B7-4139-9080-B69575F7B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00" y="5693914"/>
            <a:ext cx="2075816" cy="109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02" y="6101897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098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4" name="Rectangle 19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BEEFA887-DD34-4D74-8610-918C0E4051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2"/>
          <a:stretch/>
        </p:blipFill>
        <p:spPr bwMode="auto">
          <a:xfrm>
            <a:off x="2522356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3" name="Rectangle 19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ADC8B7-67F2-4A1A-A1F6-F4396C4DB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dirty="0"/>
              <a:t>How do Birds know the Migratory route?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163FEE-2A33-4743-BD85-8DAF7D89B2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8200" y="2434201"/>
            <a:ext cx="5451088" cy="3742762"/>
          </a:xfr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indent="-228600" algn="ctr">
              <a:buFont typeface="Arial" panose="020B0604020202020204" pitchFamily="34" charset="0"/>
              <a:buChar char="•"/>
            </a:pPr>
            <a:r>
              <a:rPr lang="en-US" sz="3000" b="0" i="0" dirty="0">
                <a:effectLst/>
              </a:rPr>
              <a:t>The flight paths used by birds in their annual migrations are called</a:t>
            </a:r>
            <a:r>
              <a:rPr lang="en-US" sz="3000" b="0" i="0" dirty="0">
                <a:solidFill>
                  <a:srgbClr val="FF0000"/>
                </a:solidFill>
                <a:effectLst/>
              </a:rPr>
              <a:t> </a:t>
            </a:r>
            <a:r>
              <a:rPr lang="en-US" sz="3000" b="1" i="0" u="none" strike="noStrike" dirty="0">
                <a:solidFill>
                  <a:srgbClr val="FF0000"/>
                </a:solidFill>
                <a:effectLst/>
              </a:rPr>
              <a:t>flyway</a:t>
            </a:r>
            <a:r>
              <a:rPr lang="en-US" sz="3000" b="1" i="0" dirty="0">
                <a:solidFill>
                  <a:srgbClr val="FF0000"/>
                </a:solidFill>
                <a:effectLst/>
              </a:rPr>
              <a:t>s</a:t>
            </a:r>
            <a:r>
              <a:rPr lang="en-US" sz="3000" b="0" i="0" dirty="0">
                <a:effectLst/>
              </a:rPr>
              <a:t>.</a:t>
            </a:r>
          </a:p>
          <a:p>
            <a:pPr algn="ctr"/>
            <a:endParaRPr lang="en-US" sz="3000" b="0" i="0" dirty="0">
              <a:effectLst/>
            </a:endParaRPr>
          </a:p>
          <a:p>
            <a:pPr indent="-228600" algn="ctr">
              <a:buFont typeface="Arial" panose="020B0604020202020204" pitchFamily="34" charset="0"/>
              <a:buChar char="•"/>
            </a:pPr>
            <a:r>
              <a:rPr lang="en-US" sz="3000" b="0" i="0" dirty="0">
                <a:effectLst/>
              </a:rPr>
              <a:t>Scientists are not entirely sure how birds </a:t>
            </a:r>
            <a:r>
              <a:rPr lang="en-US" sz="3000" b="0" i="0" u="none" strike="noStrike" dirty="0">
                <a:effectLst/>
              </a:rPr>
              <a:t>navigate</a:t>
            </a:r>
            <a:r>
              <a:rPr lang="en-US" sz="3000" b="0" i="0" dirty="0">
                <a:effectLst/>
              </a:rPr>
              <a:t> their flyways. They seem to have an internal </a:t>
            </a:r>
            <a:r>
              <a:rPr lang="en-US" sz="3000" b="0" i="0" u="none" strike="noStrike" dirty="0">
                <a:effectLst/>
              </a:rPr>
              <a:t>global positioning system (GPS)</a:t>
            </a:r>
            <a:r>
              <a:rPr lang="en-US" sz="3000" b="0" i="0" dirty="0">
                <a:effectLst/>
              </a:rPr>
              <a:t> that allows them to follow the same pattern every year. A young bird </a:t>
            </a:r>
            <a:r>
              <a:rPr lang="en-US" sz="3000" b="0" i="0" u="none" strike="noStrike" dirty="0">
                <a:effectLst/>
              </a:rPr>
              <a:t>imprint</a:t>
            </a:r>
            <a:r>
              <a:rPr lang="en-US" sz="3000" b="0" i="0" dirty="0">
                <a:effectLst/>
              </a:rPr>
              <a:t>s on the sun and stars to help orient it. Some researchers think a bird may also recognize </a:t>
            </a:r>
            <a:r>
              <a:rPr lang="en-US" sz="3000" b="0" i="0" u="none" strike="noStrike" dirty="0">
                <a:effectLst/>
              </a:rPr>
              <a:t>landmark</a:t>
            </a:r>
            <a:r>
              <a:rPr lang="en-US" sz="3000" b="0" i="0" dirty="0">
                <a:effectLst/>
              </a:rPr>
              <a:t>s.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900" dirty="0"/>
          </a:p>
        </p:txBody>
      </p:sp>
      <p:pic>
        <p:nvPicPr>
          <p:cNvPr id="8" name="Picture 7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26" y="6150769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732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1739CA5-F0F5-48E1-8E8C-F24B71827E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3EAD2937-F230-41D4-B9C5-975B129BFC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6745" y="640080"/>
            <a:ext cx="10920415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3">
            <a:extLst>
              <a:ext uri="{FF2B5EF4-FFF2-40B4-BE49-F238E27FC236}">
                <a16:creationId xmlns:a16="http://schemas.microsoft.com/office/drawing/2014/main" id="{CCD444A3-C338-4886-B7F1-4BA2AF46EB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8024" y="960109"/>
            <a:ext cx="10277856" cy="49377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0EF14F-7233-4AEF-B3E6-B102946B9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2656" y="1444741"/>
            <a:ext cx="9357865" cy="10419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Why are Corncrakes threatened?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C128-83BA-46B5-97D5-98A4F6D02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2656" y="2701427"/>
            <a:ext cx="4483324" cy="269996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000" dirty="0"/>
              <a:t>There are several reasons as to why this has happened:</a:t>
            </a:r>
          </a:p>
          <a:p>
            <a:r>
              <a:rPr lang="en-US" sz="2000" dirty="0"/>
              <a:t>Loss of suitable Habitat</a:t>
            </a:r>
          </a:p>
          <a:p>
            <a:r>
              <a:rPr lang="en-US" sz="2000" dirty="0"/>
              <a:t>Intensification of farming coupled with the use of Machinery</a:t>
            </a:r>
          </a:p>
          <a:p>
            <a:r>
              <a:rPr lang="en-US" sz="2000" dirty="0"/>
              <a:t>Natural Predators</a:t>
            </a:r>
          </a:p>
          <a:p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A414B7-24E6-41D3-8F25-C4955EB516C2}"/>
              </a:ext>
            </a:extLst>
          </p:cNvPr>
          <p:cNvSpPr txBox="1"/>
          <p:nvPr/>
        </p:nvSpPr>
        <p:spPr>
          <a:xfrm>
            <a:off x="6256020" y="2701427"/>
            <a:ext cx="4554501" cy="2699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fontAlgn="base">
              <a:lnSpc>
                <a:spcPct val="90000"/>
              </a:lnSpc>
              <a:spcAft>
                <a:spcPts val="600"/>
              </a:spcAft>
            </a:pPr>
            <a:r>
              <a:rPr lang="en-US" sz="1700" b="1" i="0" dirty="0">
                <a:effectLst/>
              </a:rPr>
              <a:t>An explanation</a:t>
            </a:r>
          </a:p>
          <a:p>
            <a:pPr indent="-228600" algn="just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0" i="0" dirty="0">
                <a:effectLst/>
              </a:rPr>
              <a:t>The declines throughout the </a:t>
            </a:r>
            <a:r>
              <a:rPr lang="en-US" sz="1700" dirty="0"/>
              <a:t>C</a:t>
            </a:r>
            <a:r>
              <a:rPr lang="en-US" sz="1700" b="0" i="0" dirty="0">
                <a:effectLst/>
              </a:rPr>
              <a:t>orncrake’s range were closely linked to periods of change in the farming systems: from the mechanized cutting and earlier cutting dates to the change from hay to silage with its associated even earlier cutting dates, and often production of two crops from a field. In many areas cutting is now so early that suitable nesting habitat no longer exists in the breeding season.</a:t>
            </a:r>
          </a:p>
        </p:txBody>
      </p:sp>
      <p:pic>
        <p:nvPicPr>
          <p:cNvPr id="15" name="Content Placeholder 6" descr="A bird standing on a rock&#10;&#10;Description automatically generated">
            <a:extLst>
              <a:ext uri="{FF2B5EF4-FFF2-40B4-BE49-F238E27FC236}">
                <a16:creationId xmlns:a16="http://schemas.microsoft.com/office/drawing/2014/main" id="{0FD69ED4-AABA-49A9-A8C7-82D5DEFF6E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4" r="7595" b="1"/>
          <a:stretch/>
        </p:blipFill>
        <p:spPr>
          <a:xfrm>
            <a:off x="4114181" y="4075917"/>
            <a:ext cx="1981200" cy="1886045"/>
          </a:xfrm>
          <a:custGeom>
            <a:avLst/>
            <a:gdLst/>
            <a:ahLst/>
            <a:cxnLst/>
            <a:rect l="l" t="t" r="r" b="b"/>
            <a:pathLst>
              <a:path w="3860171" h="3855489">
                <a:moveTo>
                  <a:pt x="1930086" y="0"/>
                </a:moveTo>
                <a:lnTo>
                  <a:pt x="1967540" y="3511"/>
                </a:lnTo>
                <a:lnTo>
                  <a:pt x="2003824" y="12875"/>
                </a:lnTo>
                <a:lnTo>
                  <a:pt x="2038938" y="26920"/>
                </a:lnTo>
                <a:lnTo>
                  <a:pt x="2075222" y="44477"/>
                </a:lnTo>
                <a:lnTo>
                  <a:pt x="2109166" y="64375"/>
                </a:lnTo>
                <a:lnTo>
                  <a:pt x="2144279" y="85443"/>
                </a:lnTo>
                <a:lnTo>
                  <a:pt x="2179393" y="104171"/>
                </a:lnTo>
                <a:lnTo>
                  <a:pt x="2214507" y="122898"/>
                </a:lnTo>
                <a:lnTo>
                  <a:pt x="2248450" y="136943"/>
                </a:lnTo>
                <a:lnTo>
                  <a:pt x="2285905" y="146307"/>
                </a:lnTo>
                <a:lnTo>
                  <a:pt x="2322189" y="150989"/>
                </a:lnTo>
                <a:lnTo>
                  <a:pt x="2360814" y="150989"/>
                </a:lnTo>
                <a:lnTo>
                  <a:pt x="2400610" y="148648"/>
                </a:lnTo>
                <a:lnTo>
                  <a:pt x="2440405" y="143966"/>
                </a:lnTo>
                <a:lnTo>
                  <a:pt x="2480201" y="138114"/>
                </a:lnTo>
                <a:lnTo>
                  <a:pt x="2519996" y="133432"/>
                </a:lnTo>
                <a:lnTo>
                  <a:pt x="2559792" y="129921"/>
                </a:lnTo>
                <a:lnTo>
                  <a:pt x="2597247" y="131091"/>
                </a:lnTo>
                <a:lnTo>
                  <a:pt x="2633531" y="135773"/>
                </a:lnTo>
                <a:lnTo>
                  <a:pt x="2668644" y="146307"/>
                </a:lnTo>
                <a:lnTo>
                  <a:pt x="2697906" y="161523"/>
                </a:lnTo>
                <a:lnTo>
                  <a:pt x="2725997" y="181421"/>
                </a:lnTo>
                <a:lnTo>
                  <a:pt x="2750577" y="204830"/>
                </a:lnTo>
                <a:lnTo>
                  <a:pt x="2775156" y="231750"/>
                </a:lnTo>
                <a:lnTo>
                  <a:pt x="2797395" y="259841"/>
                </a:lnTo>
                <a:lnTo>
                  <a:pt x="2819634" y="289103"/>
                </a:lnTo>
                <a:lnTo>
                  <a:pt x="2841872" y="318364"/>
                </a:lnTo>
                <a:lnTo>
                  <a:pt x="2864111" y="346455"/>
                </a:lnTo>
                <a:lnTo>
                  <a:pt x="2887520" y="373376"/>
                </a:lnTo>
                <a:lnTo>
                  <a:pt x="2914441" y="396785"/>
                </a:lnTo>
                <a:lnTo>
                  <a:pt x="2940191" y="417853"/>
                </a:lnTo>
                <a:lnTo>
                  <a:pt x="2969452" y="434240"/>
                </a:lnTo>
                <a:lnTo>
                  <a:pt x="3001055" y="448285"/>
                </a:lnTo>
                <a:lnTo>
                  <a:pt x="3034998" y="459990"/>
                </a:lnTo>
                <a:lnTo>
                  <a:pt x="3070112" y="470524"/>
                </a:lnTo>
                <a:lnTo>
                  <a:pt x="3105226" y="479888"/>
                </a:lnTo>
                <a:lnTo>
                  <a:pt x="3141510" y="489251"/>
                </a:lnTo>
                <a:lnTo>
                  <a:pt x="3175453" y="499785"/>
                </a:lnTo>
                <a:lnTo>
                  <a:pt x="3209396" y="511490"/>
                </a:lnTo>
                <a:lnTo>
                  <a:pt x="3240999" y="525535"/>
                </a:lnTo>
                <a:lnTo>
                  <a:pt x="3269090" y="543092"/>
                </a:lnTo>
                <a:lnTo>
                  <a:pt x="3294840" y="564161"/>
                </a:lnTo>
                <a:lnTo>
                  <a:pt x="3315908" y="589911"/>
                </a:lnTo>
                <a:lnTo>
                  <a:pt x="3333465" y="618002"/>
                </a:lnTo>
                <a:lnTo>
                  <a:pt x="3347510" y="649604"/>
                </a:lnTo>
                <a:lnTo>
                  <a:pt x="3359215" y="683547"/>
                </a:lnTo>
                <a:lnTo>
                  <a:pt x="3369749" y="717491"/>
                </a:lnTo>
                <a:lnTo>
                  <a:pt x="3379113" y="753775"/>
                </a:lnTo>
                <a:lnTo>
                  <a:pt x="3388476" y="788889"/>
                </a:lnTo>
                <a:lnTo>
                  <a:pt x="3399010" y="824002"/>
                </a:lnTo>
                <a:lnTo>
                  <a:pt x="3410715" y="857946"/>
                </a:lnTo>
                <a:lnTo>
                  <a:pt x="3424760" y="889548"/>
                </a:lnTo>
                <a:lnTo>
                  <a:pt x="3441147" y="918809"/>
                </a:lnTo>
                <a:lnTo>
                  <a:pt x="3462215" y="944560"/>
                </a:lnTo>
                <a:lnTo>
                  <a:pt x="3485624" y="971480"/>
                </a:lnTo>
                <a:lnTo>
                  <a:pt x="3512545" y="994889"/>
                </a:lnTo>
                <a:lnTo>
                  <a:pt x="3540636" y="1017128"/>
                </a:lnTo>
                <a:lnTo>
                  <a:pt x="3571068" y="1039367"/>
                </a:lnTo>
                <a:lnTo>
                  <a:pt x="3600329" y="1061605"/>
                </a:lnTo>
                <a:lnTo>
                  <a:pt x="3628420" y="1083844"/>
                </a:lnTo>
                <a:lnTo>
                  <a:pt x="3655341" y="1108424"/>
                </a:lnTo>
                <a:lnTo>
                  <a:pt x="3678750" y="1133003"/>
                </a:lnTo>
                <a:lnTo>
                  <a:pt x="3698648" y="1161094"/>
                </a:lnTo>
                <a:lnTo>
                  <a:pt x="3713864" y="1190356"/>
                </a:lnTo>
                <a:lnTo>
                  <a:pt x="3724398" y="1225469"/>
                </a:lnTo>
                <a:lnTo>
                  <a:pt x="3729080" y="1261754"/>
                </a:lnTo>
                <a:lnTo>
                  <a:pt x="3730250" y="1299208"/>
                </a:lnTo>
                <a:lnTo>
                  <a:pt x="3726739" y="1339004"/>
                </a:lnTo>
                <a:lnTo>
                  <a:pt x="3722057" y="1378799"/>
                </a:lnTo>
                <a:lnTo>
                  <a:pt x="3716205" y="1418595"/>
                </a:lnTo>
                <a:lnTo>
                  <a:pt x="3711523" y="1458391"/>
                </a:lnTo>
                <a:lnTo>
                  <a:pt x="3709182" y="1498186"/>
                </a:lnTo>
                <a:lnTo>
                  <a:pt x="3709182" y="1536811"/>
                </a:lnTo>
                <a:lnTo>
                  <a:pt x="3713864" y="1573096"/>
                </a:lnTo>
                <a:lnTo>
                  <a:pt x="3723228" y="1609380"/>
                </a:lnTo>
                <a:lnTo>
                  <a:pt x="3737273" y="1643323"/>
                </a:lnTo>
                <a:lnTo>
                  <a:pt x="3756000" y="1678437"/>
                </a:lnTo>
                <a:lnTo>
                  <a:pt x="3774728" y="1713550"/>
                </a:lnTo>
                <a:lnTo>
                  <a:pt x="3795796" y="1748664"/>
                </a:lnTo>
                <a:lnTo>
                  <a:pt x="3815694" y="1782608"/>
                </a:lnTo>
                <a:lnTo>
                  <a:pt x="3833250" y="1818892"/>
                </a:lnTo>
                <a:lnTo>
                  <a:pt x="3847296" y="1854005"/>
                </a:lnTo>
                <a:lnTo>
                  <a:pt x="3856660" y="1890290"/>
                </a:lnTo>
                <a:lnTo>
                  <a:pt x="3860171" y="1927744"/>
                </a:lnTo>
                <a:lnTo>
                  <a:pt x="3856660" y="1965199"/>
                </a:lnTo>
                <a:lnTo>
                  <a:pt x="3847296" y="2001483"/>
                </a:lnTo>
                <a:lnTo>
                  <a:pt x="3833250" y="2036597"/>
                </a:lnTo>
                <a:lnTo>
                  <a:pt x="3815694" y="2072881"/>
                </a:lnTo>
                <a:lnTo>
                  <a:pt x="3795796" y="2106824"/>
                </a:lnTo>
                <a:lnTo>
                  <a:pt x="3774728" y="2141938"/>
                </a:lnTo>
                <a:lnTo>
                  <a:pt x="3756000" y="2177052"/>
                </a:lnTo>
                <a:lnTo>
                  <a:pt x="3737273" y="2212166"/>
                </a:lnTo>
                <a:lnTo>
                  <a:pt x="3723228" y="2246109"/>
                </a:lnTo>
                <a:lnTo>
                  <a:pt x="3713864" y="2282393"/>
                </a:lnTo>
                <a:lnTo>
                  <a:pt x="3709182" y="2318677"/>
                </a:lnTo>
                <a:lnTo>
                  <a:pt x="3709182" y="2357302"/>
                </a:lnTo>
                <a:lnTo>
                  <a:pt x="3711523" y="2397098"/>
                </a:lnTo>
                <a:lnTo>
                  <a:pt x="3716205" y="2436894"/>
                </a:lnTo>
                <a:lnTo>
                  <a:pt x="3722057" y="2476689"/>
                </a:lnTo>
                <a:lnTo>
                  <a:pt x="3726739" y="2516485"/>
                </a:lnTo>
                <a:lnTo>
                  <a:pt x="3730250" y="2556280"/>
                </a:lnTo>
                <a:lnTo>
                  <a:pt x="3729080" y="2593735"/>
                </a:lnTo>
                <a:lnTo>
                  <a:pt x="3724398" y="2630019"/>
                </a:lnTo>
                <a:lnTo>
                  <a:pt x="3713864" y="2665133"/>
                </a:lnTo>
                <a:lnTo>
                  <a:pt x="3698648" y="2694394"/>
                </a:lnTo>
                <a:lnTo>
                  <a:pt x="3678750" y="2722485"/>
                </a:lnTo>
                <a:lnTo>
                  <a:pt x="3655341" y="2747065"/>
                </a:lnTo>
                <a:lnTo>
                  <a:pt x="3628420" y="2771645"/>
                </a:lnTo>
                <a:lnTo>
                  <a:pt x="3600329" y="2793883"/>
                </a:lnTo>
                <a:lnTo>
                  <a:pt x="3571068" y="2816122"/>
                </a:lnTo>
                <a:lnTo>
                  <a:pt x="3540636" y="2838361"/>
                </a:lnTo>
                <a:lnTo>
                  <a:pt x="3512545" y="2860599"/>
                </a:lnTo>
                <a:lnTo>
                  <a:pt x="3485624" y="2884009"/>
                </a:lnTo>
                <a:lnTo>
                  <a:pt x="3462215" y="2910929"/>
                </a:lnTo>
                <a:lnTo>
                  <a:pt x="3441147" y="2936679"/>
                </a:lnTo>
                <a:lnTo>
                  <a:pt x="3424760" y="2965941"/>
                </a:lnTo>
                <a:lnTo>
                  <a:pt x="3410715" y="2997543"/>
                </a:lnTo>
                <a:lnTo>
                  <a:pt x="3399010" y="3031486"/>
                </a:lnTo>
                <a:lnTo>
                  <a:pt x="3388476" y="3066600"/>
                </a:lnTo>
                <a:lnTo>
                  <a:pt x="3379113" y="3101714"/>
                </a:lnTo>
                <a:lnTo>
                  <a:pt x="3369749" y="3137998"/>
                </a:lnTo>
                <a:lnTo>
                  <a:pt x="3359215" y="3171941"/>
                </a:lnTo>
                <a:lnTo>
                  <a:pt x="3347510" y="3205885"/>
                </a:lnTo>
                <a:lnTo>
                  <a:pt x="3333465" y="3237487"/>
                </a:lnTo>
                <a:lnTo>
                  <a:pt x="3315908" y="3265578"/>
                </a:lnTo>
                <a:lnTo>
                  <a:pt x="3294840" y="3291328"/>
                </a:lnTo>
                <a:lnTo>
                  <a:pt x="3269090" y="3312396"/>
                </a:lnTo>
                <a:lnTo>
                  <a:pt x="3240999" y="3329953"/>
                </a:lnTo>
                <a:lnTo>
                  <a:pt x="3209396" y="3343999"/>
                </a:lnTo>
                <a:lnTo>
                  <a:pt x="3175453" y="3355703"/>
                </a:lnTo>
                <a:lnTo>
                  <a:pt x="3141510" y="3366237"/>
                </a:lnTo>
                <a:lnTo>
                  <a:pt x="3105226" y="3375601"/>
                </a:lnTo>
                <a:lnTo>
                  <a:pt x="3070112" y="3384965"/>
                </a:lnTo>
                <a:lnTo>
                  <a:pt x="3034998" y="3395499"/>
                </a:lnTo>
                <a:lnTo>
                  <a:pt x="3001055" y="3407203"/>
                </a:lnTo>
                <a:lnTo>
                  <a:pt x="2969452" y="3421249"/>
                </a:lnTo>
                <a:lnTo>
                  <a:pt x="2940191" y="3437635"/>
                </a:lnTo>
                <a:lnTo>
                  <a:pt x="2914441" y="3458704"/>
                </a:lnTo>
                <a:lnTo>
                  <a:pt x="2887520" y="3482113"/>
                </a:lnTo>
                <a:lnTo>
                  <a:pt x="2864111" y="3509033"/>
                </a:lnTo>
                <a:lnTo>
                  <a:pt x="2841872" y="3537124"/>
                </a:lnTo>
                <a:lnTo>
                  <a:pt x="2819634" y="3566386"/>
                </a:lnTo>
                <a:lnTo>
                  <a:pt x="2797395" y="3595647"/>
                </a:lnTo>
                <a:lnTo>
                  <a:pt x="2775156" y="3623738"/>
                </a:lnTo>
                <a:lnTo>
                  <a:pt x="2750577" y="3650659"/>
                </a:lnTo>
                <a:lnTo>
                  <a:pt x="2725997" y="3674068"/>
                </a:lnTo>
                <a:lnTo>
                  <a:pt x="2697906" y="3693966"/>
                </a:lnTo>
                <a:lnTo>
                  <a:pt x="2668644" y="3709182"/>
                </a:lnTo>
                <a:lnTo>
                  <a:pt x="2633531" y="3719716"/>
                </a:lnTo>
                <a:lnTo>
                  <a:pt x="2597247" y="3724398"/>
                </a:lnTo>
                <a:lnTo>
                  <a:pt x="2559792" y="3725568"/>
                </a:lnTo>
                <a:lnTo>
                  <a:pt x="2519996" y="3722057"/>
                </a:lnTo>
                <a:lnTo>
                  <a:pt x="2480201" y="3717375"/>
                </a:lnTo>
                <a:lnTo>
                  <a:pt x="2440405" y="3711523"/>
                </a:lnTo>
                <a:lnTo>
                  <a:pt x="2400610" y="3706841"/>
                </a:lnTo>
                <a:lnTo>
                  <a:pt x="2360814" y="3704500"/>
                </a:lnTo>
                <a:lnTo>
                  <a:pt x="2322189" y="3704500"/>
                </a:lnTo>
                <a:lnTo>
                  <a:pt x="2285905" y="3709182"/>
                </a:lnTo>
                <a:lnTo>
                  <a:pt x="2248450" y="3718545"/>
                </a:lnTo>
                <a:lnTo>
                  <a:pt x="2214507" y="3732591"/>
                </a:lnTo>
                <a:lnTo>
                  <a:pt x="2179393" y="3751318"/>
                </a:lnTo>
                <a:lnTo>
                  <a:pt x="2144279" y="3770045"/>
                </a:lnTo>
                <a:lnTo>
                  <a:pt x="2109166" y="3791114"/>
                </a:lnTo>
                <a:lnTo>
                  <a:pt x="2075222" y="3811011"/>
                </a:lnTo>
                <a:lnTo>
                  <a:pt x="2038938" y="3828568"/>
                </a:lnTo>
                <a:lnTo>
                  <a:pt x="2003824" y="3842614"/>
                </a:lnTo>
                <a:lnTo>
                  <a:pt x="1967540" y="3851978"/>
                </a:lnTo>
                <a:lnTo>
                  <a:pt x="1930086" y="3855489"/>
                </a:lnTo>
                <a:lnTo>
                  <a:pt x="1892631" y="3851978"/>
                </a:lnTo>
                <a:lnTo>
                  <a:pt x="1856347" y="3842614"/>
                </a:lnTo>
                <a:lnTo>
                  <a:pt x="1821233" y="3828568"/>
                </a:lnTo>
                <a:lnTo>
                  <a:pt x="1784949" y="3811011"/>
                </a:lnTo>
                <a:lnTo>
                  <a:pt x="1751005" y="3791114"/>
                </a:lnTo>
                <a:lnTo>
                  <a:pt x="1715892" y="3770045"/>
                </a:lnTo>
                <a:lnTo>
                  <a:pt x="1680778" y="3751318"/>
                </a:lnTo>
                <a:lnTo>
                  <a:pt x="1645664" y="3732591"/>
                </a:lnTo>
                <a:lnTo>
                  <a:pt x="1610550" y="3718545"/>
                </a:lnTo>
                <a:lnTo>
                  <a:pt x="1574266" y="3709182"/>
                </a:lnTo>
                <a:lnTo>
                  <a:pt x="1537982" y="3704500"/>
                </a:lnTo>
                <a:lnTo>
                  <a:pt x="1499357" y="3704500"/>
                </a:lnTo>
                <a:lnTo>
                  <a:pt x="1459561" y="3706841"/>
                </a:lnTo>
                <a:lnTo>
                  <a:pt x="1419766" y="3711523"/>
                </a:lnTo>
                <a:lnTo>
                  <a:pt x="1379970" y="3717375"/>
                </a:lnTo>
                <a:lnTo>
                  <a:pt x="1340175" y="3722057"/>
                </a:lnTo>
                <a:lnTo>
                  <a:pt x="1300379" y="3725568"/>
                </a:lnTo>
                <a:lnTo>
                  <a:pt x="1262924" y="3724398"/>
                </a:lnTo>
                <a:lnTo>
                  <a:pt x="1226640" y="3719716"/>
                </a:lnTo>
                <a:lnTo>
                  <a:pt x="1191526" y="3709182"/>
                </a:lnTo>
                <a:lnTo>
                  <a:pt x="1162265" y="3693966"/>
                </a:lnTo>
                <a:lnTo>
                  <a:pt x="1134174" y="3674068"/>
                </a:lnTo>
                <a:lnTo>
                  <a:pt x="1109594" y="3650659"/>
                </a:lnTo>
                <a:lnTo>
                  <a:pt x="1085015" y="3623738"/>
                </a:lnTo>
                <a:lnTo>
                  <a:pt x="1062776" y="3595647"/>
                </a:lnTo>
                <a:lnTo>
                  <a:pt x="1040537" y="3566386"/>
                </a:lnTo>
                <a:lnTo>
                  <a:pt x="1018299" y="3537124"/>
                </a:lnTo>
                <a:lnTo>
                  <a:pt x="996060" y="3509033"/>
                </a:lnTo>
                <a:lnTo>
                  <a:pt x="972651" y="3482113"/>
                </a:lnTo>
                <a:lnTo>
                  <a:pt x="945730" y="3458704"/>
                </a:lnTo>
                <a:lnTo>
                  <a:pt x="919980" y="3437635"/>
                </a:lnTo>
                <a:lnTo>
                  <a:pt x="890719" y="3421249"/>
                </a:lnTo>
                <a:lnTo>
                  <a:pt x="859116" y="3407203"/>
                </a:lnTo>
                <a:lnTo>
                  <a:pt x="825173" y="3395499"/>
                </a:lnTo>
                <a:lnTo>
                  <a:pt x="790059" y="3384965"/>
                </a:lnTo>
                <a:lnTo>
                  <a:pt x="754946" y="3375601"/>
                </a:lnTo>
                <a:lnTo>
                  <a:pt x="718662" y="3366237"/>
                </a:lnTo>
                <a:lnTo>
                  <a:pt x="684718" y="3355703"/>
                </a:lnTo>
                <a:lnTo>
                  <a:pt x="650775" y="3343999"/>
                </a:lnTo>
                <a:lnTo>
                  <a:pt x="619173" y="3329953"/>
                </a:lnTo>
                <a:lnTo>
                  <a:pt x="591082" y="3312396"/>
                </a:lnTo>
                <a:lnTo>
                  <a:pt x="565332" y="3291328"/>
                </a:lnTo>
                <a:lnTo>
                  <a:pt x="544263" y="3265578"/>
                </a:lnTo>
                <a:lnTo>
                  <a:pt x="526706" y="3237487"/>
                </a:lnTo>
                <a:lnTo>
                  <a:pt x="512661" y="3205885"/>
                </a:lnTo>
                <a:lnTo>
                  <a:pt x="500956" y="3171941"/>
                </a:lnTo>
                <a:lnTo>
                  <a:pt x="490422" y="3137998"/>
                </a:lnTo>
                <a:lnTo>
                  <a:pt x="481059" y="3101714"/>
                </a:lnTo>
                <a:lnTo>
                  <a:pt x="471695" y="3066600"/>
                </a:lnTo>
                <a:lnTo>
                  <a:pt x="461161" y="3031486"/>
                </a:lnTo>
                <a:lnTo>
                  <a:pt x="449456" y="2997543"/>
                </a:lnTo>
                <a:lnTo>
                  <a:pt x="435411" y="2965941"/>
                </a:lnTo>
                <a:lnTo>
                  <a:pt x="419024" y="2936679"/>
                </a:lnTo>
                <a:lnTo>
                  <a:pt x="397956" y="2910929"/>
                </a:lnTo>
                <a:lnTo>
                  <a:pt x="374547" y="2884009"/>
                </a:lnTo>
                <a:lnTo>
                  <a:pt x="347626" y="2860599"/>
                </a:lnTo>
                <a:lnTo>
                  <a:pt x="318365" y="2838361"/>
                </a:lnTo>
                <a:lnTo>
                  <a:pt x="289103" y="2816122"/>
                </a:lnTo>
                <a:lnTo>
                  <a:pt x="259842" y="2793883"/>
                </a:lnTo>
                <a:lnTo>
                  <a:pt x="231751" y="2771645"/>
                </a:lnTo>
                <a:lnTo>
                  <a:pt x="204830" y="2747065"/>
                </a:lnTo>
                <a:lnTo>
                  <a:pt x="181421" y="2722485"/>
                </a:lnTo>
                <a:lnTo>
                  <a:pt x="161523" y="2694394"/>
                </a:lnTo>
                <a:lnTo>
                  <a:pt x="146308" y="2665133"/>
                </a:lnTo>
                <a:lnTo>
                  <a:pt x="135773" y="2630019"/>
                </a:lnTo>
                <a:lnTo>
                  <a:pt x="131092" y="2593735"/>
                </a:lnTo>
                <a:lnTo>
                  <a:pt x="129921" y="2556280"/>
                </a:lnTo>
                <a:lnTo>
                  <a:pt x="133432" y="2516485"/>
                </a:lnTo>
                <a:lnTo>
                  <a:pt x="138114" y="2476689"/>
                </a:lnTo>
                <a:lnTo>
                  <a:pt x="143967" y="2436894"/>
                </a:lnTo>
                <a:lnTo>
                  <a:pt x="148648" y="2397098"/>
                </a:lnTo>
                <a:lnTo>
                  <a:pt x="150989" y="2357302"/>
                </a:lnTo>
                <a:lnTo>
                  <a:pt x="150989" y="2318677"/>
                </a:lnTo>
                <a:lnTo>
                  <a:pt x="146308" y="2282393"/>
                </a:lnTo>
                <a:lnTo>
                  <a:pt x="136944" y="2246109"/>
                </a:lnTo>
                <a:lnTo>
                  <a:pt x="122898" y="2212166"/>
                </a:lnTo>
                <a:lnTo>
                  <a:pt x="105341" y="2177052"/>
                </a:lnTo>
                <a:lnTo>
                  <a:pt x="85444" y="2141938"/>
                </a:lnTo>
                <a:lnTo>
                  <a:pt x="64375" y="2106824"/>
                </a:lnTo>
                <a:lnTo>
                  <a:pt x="44478" y="2072881"/>
                </a:lnTo>
                <a:lnTo>
                  <a:pt x="26921" y="2036597"/>
                </a:lnTo>
                <a:lnTo>
                  <a:pt x="12875" y="2001483"/>
                </a:lnTo>
                <a:lnTo>
                  <a:pt x="3512" y="1965199"/>
                </a:lnTo>
                <a:lnTo>
                  <a:pt x="0" y="1927744"/>
                </a:lnTo>
                <a:lnTo>
                  <a:pt x="3512" y="1890290"/>
                </a:lnTo>
                <a:lnTo>
                  <a:pt x="12875" y="1854005"/>
                </a:lnTo>
                <a:lnTo>
                  <a:pt x="26921" y="1818892"/>
                </a:lnTo>
                <a:lnTo>
                  <a:pt x="44478" y="1782608"/>
                </a:lnTo>
                <a:lnTo>
                  <a:pt x="64375" y="1748664"/>
                </a:lnTo>
                <a:lnTo>
                  <a:pt x="85444" y="1713550"/>
                </a:lnTo>
                <a:lnTo>
                  <a:pt x="105341" y="1678437"/>
                </a:lnTo>
                <a:lnTo>
                  <a:pt x="122898" y="1643323"/>
                </a:lnTo>
                <a:lnTo>
                  <a:pt x="136944" y="1609380"/>
                </a:lnTo>
                <a:lnTo>
                  <a:pt x="146308" y="1573096"/>
                </a:lnTo>
                <a:lnTo>
                  <a:pt x="150989" y="1536811"/>
                </a:lnTo>
                <a:lnTo>
                  <a:pt x="150989" y="1498186"/>
                </a:lnTo>
                <a:lnTo>
                  <a:pt x="148648" y="1458391"/>
                </a:lnTo>
                <a:lnTo>
                  <a:pt x="143967" y="1418595"/>
                </a:lnTo>
                <a:lnTo>
                  <a:pt x="138114" y="1378799"/>
                </a:lnTo>
                <a:lnTo>
                  <a:pt x="133432" y="1339004"/>
                </a:lnTo>
                <a:lnTo>
                  <a:pt x="129921" y="1299208"/>
                </a:lnTo>
                <a:lnTo>
                  <a:pt x="131092" y="1261754"/>
                </a:lnTo>
                <a:lnTo>
                  <a:pt x="135773" y="1225469"/>
                </a:lnTo>
                <a:lnTo>
                  <a:pt x="146308" y="1190356"/>
                </a:lnTo>
                <a:lnTo>
                  <a:pt x="161523" y="1161094"/>
                </a:lnTo>
                <a:lnTo>
                  <a:pt x="181421" y="1133003"/>
                </a:lnTo>
                <a:lnTo>
                  <a:pt x="204830" y="1108424"/>
                </a:lnTo>
                <a:lnTo>
                  <a:pt x="231751" y="1083844"/>
                </a:lnTo>
                <a:lnTo>
                  <a:pt x="259842" y="1061605"/>
                </a:lnTo>
                <a:lnTo>
                  <a:pt x="289103" y="1039367"/>
                </a:lnTo>
                <a:lnTo>
                  <a:pt x="318365" y="1017128"/>
                </a:lnTo>
                <a:lnTo>
                  <a:pt x="347626" y="994889"/>
                </a:lnTo>
                <a:lnTo>
                  <a:pt x="374547" y="971480"/>
                </a:lnTo>
                <a:lnTo>
                  <a:pt x="397956" y="944560"/>
                </a:lnTo>
                <a:lnTo>
                  <a:pt x="419024" y="918809"/>
                </a:lnTo>
                <a:lnTo>
                  <a:pt x="435411" y="889548"/>
                </a:lnTo>
                <a:lnTo>
                  <a:pt x="449456" y="857946"/>
                </a:lnTo>
                <a:lnTo>
                  <a:pt x="461161" y="824002"/>
                </a:lnTo>
                <a:lnTo>
                  <a:pt x="471695" y="788889"/>
                </a:lnTo>
                <a:lnTo>
                  <a:pt x="481059" y="753775"/>
                </a:lnTo>
                <a:lnTo>
                  <a:pt x="490422" y="717491"/>
                </a:lnTo>
                <a:lnTo>
                  <a:pt x="500956" y="683547"/>
                </a:lnTo>
                <a:lnTo>
                  <a:pt x="512661" y="649604"/>
                </a:lnTo>
                <a:lnTo>
                  <a:pt x="526706" y="618002"/>
                </a:lnTo>
                <a:lnTo>
                  <a:pt x="544263" y="589911"/>
                </a:lnTo>
                <a:lnTo>
                  <a:pt x="565332" y="564161"/>
                </a:lnTo>
                <a:lnTo>
                  <a:pt x="591082" y="543092"/>
                </a:lnTo>
                <a:lnTo>
                  <a:pt x="619173" y="525535"/>
                </a:lnTo>
                <a:lnTo>
                  <a:pt x="650775" y="511490"/>
                </a:lnTo>
                <a:lnTo>
                  <a:pt x="684718" y="499785"/>
                </a:lnTo>
                <a:lnTo>
                  <a:pt x="718662" y="489251"/>
                </a:lnTo>
                <a:lnTo>
                  <a:pt x="754946" y="479888"/>
                </a:lnTo>
                <a:lnTo>
                  <a:pt x="790059" y="470524"/>
                </a:lnTo>
                <a:lnTo>
                  <a:pt x="825173" y="459990"/>
                </a:lnTo>
                <a:lnTo>
                  <a:pt x="859116" y="448285"/>
                </a:lnTo>
                <a:lnTo>
                  <a:pt x="890719" y="434240"/>
                </a:lnTo>
                <a:lnTo>
                  <a:pt x="919980" y="417853"/>
                </a:lnTo>
                <a:lnTo>
                  <a:pt x="945730" y="396785"/>
                </a:lnTo>
                <a:lnTo>
                  <a:pt x="972651" y="373376"/>
                </a:lnTo>
                <a:lnTo>
                  <a:pt x="996060" y="346455"/>
                </a:lnTo>
                <a:lnTo>
                  <a:pt x="1018299" y="318364"/>
                </a:lnTo>
                <a:lnTo>
                  <a:pt x="1040537" y="289103"/>
                </a:lnTo>
                <a:lnTo>
                  <a:pt x="1062776" y="259841"/>
                </a:lnTo>
                <a:lnTo>
                  <a:pt x="1085015" y="231750"/>
                </a:lnTo>
                <a:lnTo>
                  <a:pt x="1109594" y="204830"/>
                </a:lnTo>
                <a:lnTo>
                  <a:pt x="1134174" y="181421"/>
                </a:lnTo>
                <a:lnTo>
                  <a:pt x="1162265" y="161523"/>
                </a:lnTo>
                <a:lnTo>
                  <a:pt x="1191526" y="146307"/>
                </a:lnTo>
                <a:lnTo>
                  <a:pt x="1226640" y="135773"/>
                </a:lnTo>
                <a:lnTo>
                  <a:pt x="1262924" y="131091"/>
                </a:lnTo>
                <a:lnTo>
                  <a:pt x="1300379" y="129921"/>
                </a:lnTo>
                <a:lnTo>
                  <a:pt x="1340175" y="133432"/>
                </a:lnTo>
                <a:lnTo>
                  <a:pt x="1379970" y="138114"/>
                </a:lnTo>
                <a:lnTo>
                  <a:pt x="1419766" y="143966"/>
                </a:lnTo>
                <a:lnTo>
                  <a:pt x="1459561" y="148648"/>
                </a:lnTo>
                <a:lnTo>
                  <a:pt x="1499357" y="150989"/>
                </a:lnTo>
                <a:lnTo>
                  <a:pt x="1537982" y="150989"/>
                </a:lnTo>
                <a:lnTo>
                  <a:pt x="1574266" y="146307"/>
                </a:lnTo>
                <a:lnTo>
                  <a:pt x="1610550" y="136943"/>
                </a:lnTo>
                <a:lnTo>
                  <a:pt x="1645664" y="122898"/>
                </a:lnTo>
                <a:lnTo>
                  <a:pt x="1680778" y="104171"/>
                </a:lnTo>
                <a:lnTo>
                  <a:pt x="1715892" y="85443"/>
                </a:lnTo>
                <a:lnTo>
                  <a:pt x="1751005" y="64375"/>
                </a:lnTo>
                <a:lnTo>
                  <a:pt x="1784949" y="44477"/>
                </a:lnTo>
                <a:lnTo>
                  <a:pt x="1821233" y="26920"/>
                </a:lnTo>
                <a:lnTo>
                  <a:pt x="1856347" y="12875"/>
                </a:lnTo>
                <a:lnTo>
                  <a:pt x="1892631" y="3511"/>
                </a:lnTo>
                <a:close/>
              </a:path>
            </a:pathLst>
          </a:custGeom>
        </p:spPr>
      </p:pic>
      <p:pic>
        <p:nvPicPr>
          <p:cNvPr id="9" name="Picture 8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305" y="5519398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662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8" name="Rectangle 70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7">
            <a:extLst>
              <a:ext uri="{FF2B5EF4-FFF2-40B4-BE49-F238E27FC236}">
                <a16:creationId xmlns:a16="http://schemas.microsoft.com/office/drawing/2014/main" id="{0042E45A-1C67-4A28-A5C8-D96ECA28AA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17495" t="20724" r="13195" b="8116"/>
          <a:stretch/>
        </p:blipFill>
        <p:spPr bwMode="auto">
          <a:xfrm>
            <a:off x="20" y="1421296"/>
            <a:ext cx="8450297" cy="488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CBC5327-601F-450B-8FB4-5E0D5D443688}"/>
              </a:ext>
            </a:extLst>
          </p:cNvPr>
          <p:cNvSpPr txBox="1"/>
          <p:nvPr/>
        </p:nvSpPr>
        <p:spPr>
          <a:xfrm>
            <a:off x="838200" y="5555973"/>
            <a:ext cx="5642113" cy="10634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FFFFFF"/>
                </a:solidFill>
                <a:effectLst/>
              </a:rPr>
              <a:t>Since our grandparent's time there have been a lot of changes in Irish farming. Today machinery does a lot of the work and sadly it can often impact wildlife!</a:t>
            </a:r>
            <a:endParaRPr lang="en-US" sz="2000" dirty="0">
              <a:solidFill>
                <a:srgbClr val="FFFFFF"/>
              </a:solidFill>
            </a:endParaRPr>
          </a:p>
        </p:txBody>
      </p:sp>
      <p:pic>
        <p:nvPicPr>
          <p:cNvPr id="1026" name="Picture 2" descr="Harvest time. Photo: National Library of Ireland. ">
            <a:extLst>
              <a:ext uri="{FF2B5EF4-FFF2-40B4-BE49-F238E27FC236}">
                <a16:creationId xmlns:a16="http://schemas.microsoft.com/office/drawing/2014/main" id="{5ADB903C-9093-4431-9D15-5F69643C11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3" r="28063" b="-2"/>
          <a:stretch/>
        </p:blipFill>
        <p:spPr bwMode="auto"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088546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56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0385"/>
          </a:xfrm>
        </p:spPr>
        <p:txBody>
          <a:bodyPr>
            <a:normAutofit/>
          </a:bodyPr>
          <a:lstStyle/>
          <a:p>
            <a:pPr algn="ctr"/>
            <a:r>
              <a:rPr lang="en-IE" dirty="0" smtClean="0"/>
              <a:t>Content of 2nd Class Session 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1071716" y="2330245"/>
            <a:ext cx="1089414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/>
              <a:t>Recap on 1</a:t>
            </a:r>
            <a:r>
              <a:rPr lang="en-IE" sz="3200" baseline="30000" dirty="0" smtClean="0"/>
              <a:t>st</a:t>
            </a:r>
            <a:r>
              <a:rPr lang="en-IE" sz="3200" dirty="0" smtClean="0"/>
              <a:t> Class Session, </a:t>
            </a:r>
          </a:p>
          <a:p>
            <a:r>
              <a:rPr lang="en-IE" sz="3200" dirty="0" smtClean="0"/>
              <a:t>What we learned about the Corncrake/ An </a:t>
            </a:r>
            <a:r>
              <a:rPr lang="en-IE" sz="3200" dirty="0" err="1" smtClean="0"/>
              <a:t>Traonach</a:t>
            </a:r>
            <a:endParaRPr lang="en-IE" sz="3200" dirty="0" smtClean="0"/>
          </a:p>
          <a:p>
            <a:r>
              <a:rPr lang="en-IE" dirty="0" smtClean="0"/>
              <a:t>Activity</a:t>
            </a:r>
          </a:p>
          <a:p>
            <a:r>
              <a:rPr lang="en-IE" sz="3200" dirty="0" smtClean="0"/>
              <a:t>Ecology </a:t>
            </a:r>
          </a:p>
          <a:p>
            <a:r>
              <a:rPr lang="en-IE" dirty="0" smtClean="0"/>
              <a:t>Activity</a:t>
            </a:r>
          </a:p>
          <a:p>
            <a:r>
              <a:rPr lang="en-IE" sz="3200" dirty="0" smtClean="0"/>
              <a:t>Corncrake Migration</a:t>
            </a:r>
          </a:p>
          <a:p>
            <a:r>
              <a:rPr lang="en-IE" dirty="0" smtClean="0"/>
              <a:t>Activity</a:t>
            </a:r>
          </a:p>
          <a:p>
            <a:r>
              <a:rPr lang="en-IE" sz="3200" dirty="0" smtClean="0"/>
              <a:t>Review and any advice needed on bird cover seeds planted</a:t>
            </a:r>
            <a:endParaRPr lang="en-IE" sz="3200" dirty="0"/>
          </a:p>
        </p:txBody>
      </p:sp>
      <p:pic>
        <p:nvPicPr>
          <p:cNvPr id="4" name="Picture 3" descr="Signature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983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8328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CED4D40-4B67-4331-AC48-79B82B4A47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1E9480-A4CD-47C1-AA3C-F172E7801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17576"/>
            <a:ext cx="10909640" cy="124939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6600" kern="12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Mowing </a:t>
            </a:r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for Wildlife Conservation!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670CEDEF-4F34-412E-84EE-329C1E936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7702" y="1733454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515983 w 4572000"/>
              <a:gd name="connsiteY1" fmla="*/ 0 h 18288"/>
              <a:gd name="connsiteX2" fmla="*/ 1031966 w 4572000"/>
              <a:gd name="connsiteY2" fmla="*/ 0 h 18288"/>
              <a:gd name="connsiteX3" fmla="*/ 1639389 w 4572000"/>
              <a:gd name="connsiteY3" fmla="*/ 0 h 18288"/>
              <a:gd name="connsiteX4" fmla="*/ 2383971 w 4572000"/>
              <a:gd name="connsiteY4" fmla="*/ 0 h 18288"/>
              <a:gd name="connsiteX5" fmla="*/ 2945674 w 4572000"/>
              <a:gd name="connsiteY5" fmla="*/ 0 h 18288"/>
              <a:gd name="connsiteX6" fmla="*/ 350737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311434 w 4572000"/>
              <a:gd name="connsiteY10" fmla="*/ 18288 h 18288"/>
              <a:gd name="connsiteX11" fmla="*/ 2749731 w 4572000"/>
              <a:gd name="connsiteY11" fmla="*/ 18288 h 18288"/>
              <a:gd name="connsiteX12" fmla="*/ 2050869 w 4572000"/>
              <a:gd name="connsiteY12" fmla="*/ 18288 h 18288"/>
              <a:gd name="connsiteX13" fmla="*/ 1306286 w 4572000"/>
              <a:gd name="connsiteY13" fmla="*/ 18288 h 18288"/>
              <a:gd name="connsiteX14" fmla="*/ 79030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5F4FC3-72A4-4E9F-B90F-D20FD21A1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999488"/>
            <a:ext cx="10839449" cy="4601337"/>
          </a:xfrm>
          <a:prstGeom prst="rect">
            <a:avLst/>
          </a:prstGeom>
        </p:spPr>
      </p:pic>
      <p:pic>
        <p:nvPicPr>
          <p:cNvPr id="8" name="Picture 7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030913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281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0AD0AB-1715-4E86-A6B8-D01BA763BB21}"/>
              </a:ext>
            </a:extLst>
          </p:cNvPr>
          <p:cNvPicPr/>
          <p:nvPr/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82CEC0-D9CC-4D27-8361-DDF7C3FB6101}"/>
              </a:ext>
            </a:extLst>
          </p:cNvPr>
          <p:cNvSpPr/>
          <p:nvPr/>
        </p:nvSpPr>
        <p:spPr>
          <a:xfrm>
            <a:off x="855750" y="5717220"/>
            <a:ext cx="582913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IE" sz="4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Farming for </a:t>
            </a:r>
            <a:r>
              <a:rPr lang="en-IE" sz="4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Wildlife</a:t>
            </a:r>
          </a:p>
          <a:p>
            <a:pPr algn="ctr"/>
            <a:r>
              <a:rPr lang="en-IE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Flushing Bars Fitted</a:t>
            </a:r>
            <a:endParaRPr lang="en-IE" sz="4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6" name="Picture 5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476" y="6075199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920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2">
            <a:extLst>
              <a:ext uri="{FF2B5EF4-FFF2-40B4-BE49-F238E27FC236}">
                <a16:creationId xmlns:a16="http://schemas.microsoft.com/office/drawing/2014/main" id="{A8CCCB6D-5162-4AAE-A5E3-3AC55410DBC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BCD8C04-CC7B-40EF-82EB-E9821F79BB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70" y="2458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grass, sky, outdoor, person&#10;&#10;Description automatically generated">
            <a:extLst>
              <a:ext uri="{FF2B5EF4-FFF2-40B4-BE49-F238E27FC236}">
                <a16:creationId xmlns:a16="http://schemas.microsoft.com/office/drawing/2014/main" id="{F40D8E5F-7FB4-431B-8FD8-BF94E45E4E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6"/>
          <a:stretch/>
        </p:blipFill>
        <p:spPr>
          <a:xfrm>
            <a:off x="-340" y="4926"/>
            <a:ext cx="8450317" cy="68579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9B2450C-8060-4F74-B6A0-6DC4E56B57BF}"/>
              </a:ext>
            </a:extLst>
          </p:cNvPr>
          <p:cNvSpPr txBox="1"/>
          <p:nvPr/>
        </p:nvSpPr>
        <p:spPr>
          <a:xfrm>
            <a:off x="643468" y="643467"/>
            <a:ext cx="4620584" cy="45671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How is </a:t>
            </a:r>
            <a:r>
              <a:rPr lang="en-US" sz="4400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STEAM </a:t>
            </a:r>
            <a:r>
              <a:rPr lang="en-US" sz="4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helping to conserve the Corncrake?</a:t>
            </a:r>
          </a:p>
        </p:txBody>
      </p:sp>
      <p:pic>
        <p:nvPicPr>
          <p:cNvPr id="6" name="Picture 5" descr="A picture containing sky, outdoor, grass, person&#10;&#10;Description automatically generated">
            <a:extLst>
              <a:ext uri="{FF2B5EF4-FFF2-40B4-BE49-F238E27FC236}">
                <a16:creationId xmlns:a16="http://schemas.microsoft.com/office/drawing/2014/main" id="{05A1C40E-B3B2-4F43-87F1-602FABE0F9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40"/>
          <a:stretch/>
        </p:blipFill>
        <p:spPr>
          <a:xfrm>
            <a:off x="6225997" y="-2458"/>
            <a:ext cx="5962785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pic>
        <p:nvPicPr>
          <p:cNvPr id="7" name="Picture 6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7042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3409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459CDE-71C9-4AF4-8D98-9799ABA9FFE1}"/>
              </a:ext>
            </a:extLst>
          </p:cNvPr>
          <p:cNvSpPr txBox="1"/>
          <p:nvPr/>
        </p:nvSpPr>
        <p:spPr>
          <a:xfrm>
            <a:off x="323385" y="640080"/>
            <a:ext cx="4783873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dirty="0">
                <a:latin typeface="+mj-lt"/>
                <a:ea typeface="+mj-ea"/>
                <a:cs typeface="+mj-cs"/>
              </a:rPr>
              <a:t>The use of </a:t>
            </a:r>
            <a:r>
              <a:rPr lang="en-US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STEAM</a:t>
            </a:r>
            <a:r>
              <a:rPr lang="en-US" sz="540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5400" dirty="0">
                <a:latin typeface="+mj-lt"/>
                <a:ea typeface="+mj-ea"/>
                <a:cs typeface="+mj-cs"/>
              </a:rPr>
              <a:t>in wildlife </a:t>
            </a:r>
            <a:r>
              <a:rPr lang="en-US" sz="5400" dirty="0" smtClean="0">
                <a:latin typeface="+mj-lt"/>
                <a:ea typeface="+mj-ea"/>
                <a:cs typeface="+mj-cs"/>
              </a:rPr>
              <a:t>conservation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dirty="0" smtClean="0">
                <a:latin typeface="+mj-lt"/>
                <a:ea typeface="+mj-ea"/>
                <a:cs typeface="+mj-cs"/>
              </a:rPr>
              <a:t>Science, Technology, Engineering, Arts, </a:t>
            </a:r>
            <a:r>
              <a:rPr lang="en-US" dirty="0" err="1" smtClean="0">
                <a:latin typeface="+mj-lt"/>
                <a:ea typeface="+mj-ea"/>
                <a:cs typeface="+mj-cs"/>
              </a:rPr>
              <a:t>Maths</a:t>
            </a:r>
            <a:endParaRPr 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29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CADFF71D-7970-4B12-BEB0-943E1EFA3F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1" r="-1" b="15425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7" name="Picture 6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82203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3" name="Picture 2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20086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70898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IE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IE" sz="8000" dirty="0" smtClean="0">
                <a:solidFill>
                  <a:srgbClr val="FF0000"/>
                </a:solidFill>
              </a:rPr>
              <a:t>Activity</a:t>
            </a:r>
          </a:p>
          <a:p>
            <a:pPr marL="0" indent="0" algn="ctr">
              <a:buNone/>
            </a:pPr>
            <a:r>
              <a:rPr lang="en-IE" sz="3600" dirty="0" smtClean="0">
                <a:solidFill>
                  <a:srgbClr val="FF0000"/>
                </a:solidFill>
              </a:rPr>
              <a:t>Corncrake Quiz</a:t>
            </a:r>
          </a:p>
          <a:p>
            <a:pPr marL="0" indent="0" algn="ctr">
              <a:buNone/>
            </a:pPr>
            <a:r>
              <a:rPr lang="en-IE" sz="2400" dirty="0" smtClean="0">
                <a:solidFill>
                  <a:srgbClr val="FF0000"/>
                </a:solidFill>
              </a:rPr>
              <a:t>Appendix 8</a:t>
            </a:r>
            <a:endParaRPr lang="en-IE" sz="2400" dirty="0">
              <a:solidFill>
                <a:srgbClr val="FF0000"/>
              </a:solidFill>
            </a:endParaRPr>
          </a:p>
        </p:txBody>
      </p:sp>
      <p:pic>
        <p:nvPicPr>
          <p:cNvPr id="4" name="Picture 3" descr="Signature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6579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1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A person holding a small animal&#10;&#10;Description automatically generated with low confidence">
            <a:extLst>
              <a:ext uri="{FF2B5EF4-FFF2-40B4-BE49-F238E27FC236}">
                <a16:creationId xmlns:a16="http://schemas.microsoft.com/office/drawing/2014/main" id="{A5EDC64F-1713-457A-B5E8-ECDBBF317065}"/>
              </a:ext>
            </a:extLst>
          </p:cNvPr>
          <p:cNvPicPr/>
          <p:nvPr/>
        </p:nvPicPr>
        <p:blipFill rotWithShape="1">
          <a:blip r:embed="rId2"/>
          <a:srcRect t="9091" r="13818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3D3A49-7A66-4C08-9272-3F59C5C01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0" y="771988"/>
            <a:ext cx="4124841" cy="420749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1" dirty="0" smtClean="0"/>
              <a:t>Go </a:t>
            </a:r>
            <a:r>
              <a:rPr lang="en-US" sz="4800" b="1" dirty="0" err="1" smtClean="0"/>
              <a:t>raibh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maith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agat</a:t>
            </a:r>
            <a:r>
              <a:rPr lang="en-US" sz="4800" b="1" dirty="0" smtClean="0"/>
              <a:t>!</a:t>
            </a:r>
            <a:br>
              <a:rPr lang="en-US" sz="4800" b="1" dirty="0" smtClean="0"/>
            </a:br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 smtClean="0"/>
              <a:t>Thank </a:t>
            </a:r>
            <a:r>
              <a:rPr lang="en-US" sz="4800" b="1" dirty="0"/>
              <a:t>You for listening!</a:t>
            </a:r>
            <a:r>
              <a:rPr lang="en-US" sz="4800" dirty="0"/>
              <a:t/>
            </a:r>
            <a:br>
              <a:rPr lang="en-US" sz="4800" dirty="0"/>
            </a:br>
            <a:endParaRPr lang="en-US" sz="48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700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75">
            <a:extLst>
              <a:ext uri="{FF2B5EF4-FFF2-40B4-BE49-F238E27FC236}">
                <a16:creationId xmlns:a16="http://schemas.microsoft.com/office/drawing/2014/main" id="{35C956CA-A8FB-4F91-A258-FBE459CD99F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4" descr="Image result for Irish Robin">
            <a:extLst>
              <a:ext uri="{FF2B5EF4-FFF2-40B4-BE49-F238E27FC236}">
                <a16:creationId xmlns:a16="http://schemas.microsoft.com/office/drawing/2014/main" id="{39C66371-8476-4804-BFC1-3A415D6D6D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4" r="-1" b="30957"/>
          <a:stretch/>
        </p:blipFill>
        <p:spPr bwMode="auto">
          <a:xfrm>
            <a:off x="5546558" y="-1"/>
            <a:ext cx="6645441" cy="239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irish bird life">
            <a:extLst>
              <a:ext uri="{FF2B5EF4-FFF2-40B4-BE49-F238E27FC236}">
                <a16:creationId xmlns:a16="http://schemas.microsoft.com/office/drawing/2014/main" id="{5C5BE554-FE4B-47D0-84CC-17413AB115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1277"/>
          <a:stretch/>
        </p:blipFill>
        <p:spPr bwMode="auto">
          <a:xfrm>
            <a:off x="5546558" y="2391337"/>
            <a:ext cx="6645441" cy="446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" name="Rectangle 77">
            <a:extLst>
              <a:ext uri="{FF2B5EF4-FFF2-40B4-BE49-F238E27FC236}">
                <a16:creationId xmlns:a16="http://schemas.microsoft.com/office/drawing/2014/main" id="{70A48D59-8581-41F7-B529-F4617FE07A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6000">
                <a:schemeClr val="tx1">
                  <a:lumMod val="95000"/>
                  <a:lumOff val="5000"/>
                </a:schemeClr>
              </a:gs>
              <a:gs pos="90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D471E1-029E-41C7-9A75-50CC13B1F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68" y="910431"/>
            <a:ext cx="4641631" cy="1466455"/>
          </a:xfrm>
        </p:spPr>
        <p:txBody>
          <a:bodyPr anchor="b">
            <a:normAutofit/>
          </a:bodyPr>
          <a:lstStyle/>
          <a:p>
            <a:r>
              <a:rPr lang="en-GB">
                <a:solidFill>
                  <a:schemeClr val="bg1"/>
                </a:solidFill>
              </a:rPr>
              <a:t>Irish Bird Life……….</a:t>
            </a:r>
            <a:endParaRPr lang="en-IE">
              <a:solidFill>
                <a:schemeClr val="bg1"/>
              </a:solidFill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967F2066-0253-4771-A5F6-68111E1FE8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87669" y="2397906"/>
            <a:ext cx="11004331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8AB4F-486A-4EFF-938E-AA4ADF3D1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668" y="2492080"/>
            <a:ext cx="4641631" cy="3455488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Ireland is home to more than </a:t>
            </a:r>
            <a:r>
              <a:rPr lang="en-GB" b="1" dirty="0">
                <a:solidFill>
                  <a:schemeClr val="bg1"/>
                </a:solidFill>
              </a:rPr>
              <a:t>450</a:t>
            </a:r>
            <a:r>
              <a:rPr lang="en-GB" dirty="0">
                <a:solidFill>
                  <a:schemeClr val="bg1"/>
                </a:solidFill>
              </a:rPr>
              <a:t> different bird species.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211 of these are</a:t>
            </a:r>
            <a:r>
              <a:rPr lang="en-GB" b="1" dirty="0">
                <a:solidFill>
                  <a:schemeClr val="bg1"/>
                </a:solidFill>
              </a:rPr>
              <a:t> native </a:t>
            </a:r>
            <a:r>
              <a:rPr lang="en-GB" dirty="0">
                <a:solidFill>
                  <a:schemeClr val="bg1"/>
                </a:solidFill>
              </a:rPr>
              <a:t>to Ireland and </a:t>
            </a:r>
            <a:r>
              <a:rPr lang="en-GB" b="1" dirty="0">
                <a:solidFill>
                  <a:schemeClr val="bg1"/>
                </a:solidFill>
              </a:rPr>
              <a:t>54</a:t>
            </a:r>
            <a:r>
              <a:rPr lang="en-GB" dirty="0">
                <a:solidFill>
                  <a:schemeClr val="bg1"/>
                </a:solidFill>
              </a:rPr>
              <a:t> of these are now considered to be </a:t>
            </a:r>
            <a:r>
              <a:rPr lang="en-GB" b="1" dirty="0">
                <a:solidFill>
                  <a:srgbClr val="FF0000"/>
                </a:solidFill>
              </a:rPr>
              <a:t>“Critically Endangered”.</a:t>
            </a:r>
          </a:p>
          <a:p>
            <a:endParaRPr lang="en-IE" sz="2000" dirty="0">
              <a:solidFill>
                <a:schemeClr val="bg1"/>
              </a:solidFill>
            </a:endParaRPr>
          </a:p>
        </p:txBody>
      </p:sp>
      <p:pic>
        <p:nvPicPr>
          <p:cNvPr id="11" name="Picture 10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6722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647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4E98B8B0-573C-43DD-85FE-31433D57070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DCFBB289-73AA-498F-8C61-104F1FE3F7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6" r="-1" b="13983"/>
          <a:stretch/>
        </p:blipFill>
        <p:spPr bwMode="auto">
          <a:xfrm>
            <a:off x="77317" y="10"/>
            <a:ext cx="76427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" name="Rectangle 140">
            <a:extLst>
              <a:ext uri="{FF2B5EF4-FFF2-40B4-BE49-F238E27FC236}">
                <a16:creationId xmlns:a16="http://schemas.microsoft.com/office/drawing/2014/main" id="{0ADDB668-2CA4-4D2B-9C34-3487CA330B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263" y="3986129"/>
            <a:ext cx="6288261" cy="2253231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rgbClr val="EFEFE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99F25-F3B9-43E5-8078-B96F537A1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152624"/>
            <a:ext cx="2112264" cy="19202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400" b="1" dirty="0"/>
              <a:t>Who is the</a:t>
            </a:r>
            <a:r>
              <a:rPr lang="en-US" sz="2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corncrake related to?</a:t>
            </a:r>
          </a:p>
        </p:txBody>
      </p:sp>
      <p:pic>
        <p:nvPicPr>
          <p:cNvPr id="4" name="Picture 8" descr="See the source image">
            <a:extLst>
              <a:ext uri="{FF2B5EF4-FFF2-40B4-BE49-F238E27FC236}">
                <a16:creationId xmlns:a16="http://schemas.microsoft.com/office/drawing/2014/main" id="{E2BA9F12-C7B2-4F67-A77D-5AA82EF418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" r="1" b="10470"/>
          <a:stretch/>
        </p:blipFill>
        <p:spPr bwMode="auto">
          <a:xfrm>
            <a:off x="7720049" y="10"/>
            <a:ext cx="4471952" cy="224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Rectangle 142">
            <a:extLst>
              <a:ext uri="{FF2B5EF4-FFF2-40B4-BE49-F238E27FC236}">
                <a16:creationId xmlns:a16="http://schemas.microsoft.com/office/drawing/2014/main" id="{2568BC19-F052-4108-93E1-6A3D1DEC0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8370" y="47845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D5FD337D-4D6B-4C8B-B6F5-121097E098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407046" y="5103601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C84BA3-E9D2-4D40-968F-52538F543E74}"/>
              </a:ext>
            </a:extLst>
          </p:cNvPr>
          <p:cNvSpPr txBox="1"/>
          <p:nvPr/>
        </p:nvSpPr>
        <p:spPr>
          <a:xfrm>
            <a:off x="3364992" y="4549140"/>
            <a:ext cx="2909684" cy="1522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i="0" dirty="0">
                <a:effectLst/>
              </a:rPr>
              <a:t>Corncrakes</a:t>
            </a:r>
            <a:r>
              <a:rPr lang="en-US" sz="1700" b="0" i="0" dirty="0">
                <a:effectLst/>
              </a:rPr>
              <a:t> are related to moorhens, coots and rails but differ from most members of the family in that they live on dry land.</a:t>
            </a:r>
            <a:endParaRPr lang="en-US" sz="1700" dirty="0"/>
          </a:p>
        </p:txBody>
      </p:sp>
      <p:pic>
        <p:nvPicPr>
          <p:cNvPr id="1028" name="Picture 4" descr="See the source image">
            <a:extLst>
              <a:ext uri="{FF2B5EF4-FFF2-40B4-BE49-F238E27FC236}">
                <a16:creationId xmlns:a16="http://schemas.microsoft.com/office/drawing/2014/main" id="{A83D8640-F30F-487E-AB52-C629F4D07F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14" r="1" b="6032"/>
          <a:stretch/>
        </p:blipFill>
        <p:spPr bwMode="auto">
          <a:xfrm>
            <a:off x="7720049" y="2308860"/>
            <a:ext cx="4471952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rail bird">
            <a:extLst>
              <a:ext uri="{FF2B5EF4-FFF2-40B4-BE49-F238E27FC236}">
                <a16:creationId xmlns:a16="http://schemas.microsoft.com/office/drawing/2014/main" id="{72CDF869-9CC4-4CFE-AEDC-4DDC783B76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24746"/>
          <a:stretch/>
        </p:blipFill>
        <p:spPr bwMode="auto">
          <a:xfrm>
            <a:off x="7720049" y="4617720"/>
            <a:ext cx="4471957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Signature"/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120" y="-117977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461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37481" y="449189"/>
            <a:ext cx="9625283" cy="81642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dirty="0" smtClean="0">
                <a:solidFill>
                  <a:srgbClr val="0070C0"/>
                </a:solidFill>
              </a:rPr>
              <a:t>The Corncrake (</a:t>
            </a:r>
            <a:r>
              <a:rPr lang="en-IE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An Traonach</a:t>
            </a:r>
            <a:r>
              <a:rPr lang="en-IE" dirty="0" smtClean="0">
                <a:solidFill>
                  <a:srgbClr val="0070C0"/>
                </a:solidFill>
              </a:rPr>
              <a:t>) </a:t>
            </a:r>
            <a:r>
              <a:rPr lang="en-IE" i="1" dirty="0" smtClean="0">
                <a:solidFill>
                  <a:srgbClr val="0070C0"/>
                </a:solidFill>
              </a:rPr>
              <a:t>Crex </a:t>
            </a:r>
            <a:r>
              <a:rPr lang="en-IE" i="1" dirty="0" err="1" smtClean="0">
                <a:solidFill>
                  <a:srgbClr val="0070C0"/>
                </a:solidFill>
              </a:rPr>
              <a:t>crex</a:t>
            </a:r>
            <a:endParaRPr lang="en-IE" i="1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932" y="2080590"/>
            <a:ext cx="5133191" cy="3666565"/>
          </a:xfrm>
          <a:prstGeom prst="rect">
            <a:avLst/>
          </a:prstGeom>
        </p:spPr>
      </p:pic>
      <p:pic>
        <p:nvPicPr>
          <p:cNvPr id="6" name="XC30188 - Corn Crake - Crex crex">
            <a:hlinkClick r:id="" action="ppaction://media"/>
            <a:extLst>
              <a:ext uri="{FF2B5EF4-FFF2-40B4-BE49-F238E27FC236}">
                <a16:creationId xmlns:a16="http://schemas.microsoft.com/office/drawing/2014/main" id="{C9B4DB14-4613-4715-A350-DE273FBD5A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907521" y="741446"/>
            <a:ext cx="792088" cy="792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0406" y="2080590"/>
            <a:ext cx="6462855" cy="3666565"/>
          </a:xfrm>
          <a:prstGeom prst="rect">
            <a:avLst/>
          </a:prstGeom>
        </p:spPr>
      </p:pic>
      <p:pic>
        <p:nvPicPr>
          <p:cNvPr id="8" name="Picture 7" descr="Signature"/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59500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464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8CCCB6D-5162-4AAE-A5E3-3AC55410DBC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CD8C04-CC7B-40EF-82EB-E9821F79BB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70" y="2458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grass, outdoor, sky, plant&#10;&#10;Description automatically generated">
            <a:extLst>
              <a:ext uri="{FF2B5EF4-FFF2-40B4-BE49-F238E27FC236}">
                <a16:creationId xmlns:a16="http://schemas.microsoft.com/office/drawing/2014/main" id="{AE6A1944-8CF4-46F8-92B1-89057D5A72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" r="5181"/>
          <a:stretch/>
        </p:blipFill>
        <p:spPr>
          <a:xfrm>
            <a:off x="-170" y="10"/>
            <a:ext cx="8450317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7CD658-42BE-4E86-8A31-E1588FD2B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Corncrake Ecology</a:t>
            </a:r>
          </a:p>
        </p:txBody>
      </p:sp>
      <p:pic>
        <p:nvPicPr>
          <p:cNvPr id="6" name="Picture 5" descr="A bird standing in tall grass&#10;&#10;Description automatically generated with low confidence">
            <a:extLst>
              <a:ext uri="{FF2B5EF4-FFF2-40B4-BE49-F238E27FC236}">
                <a16:creationId xmlns:a16="http://schemas.microsoft.com/office/drawing/2014/main" id="{39C32788-A379-4C54-A7B7-7A7DFAE0A3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" r="5194"/>
          <a:stretch/>
        </p:blipFill>
        <p:spPr>
          <a:xfrm>
            <a:off x="6225997" y="-2458"/>
            <a:ext cx="5962785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pic>
        <p:nvPicPr>
          <p:cNvPr id="7" name="Picture 6" descr="Signatur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7042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582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2A5EA93-2628-44B6-9119-E28EB5AA5D73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t="23963" b="103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D2F8B3-76D2-43B9-8B7E-3D21F5728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Which side of the </a:t>
            </a:r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fence </a:t>
            </a: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is a suitable habitat for Corncrakes?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Signature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6195888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184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91F32EBA-ED97-466E-8CFA-8382584155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A2EB53C-CFB0-49CC-BA4A-3C1BDC4C04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197" y="499247"/>
            <a:ext cx="6561982" cy="5859509"/>
          </a:xfrm>
          <a:custGeom>
            <a:avLst/>
            <a:gdLst>
              <a:gd name="connsiteX0" fmla="*/ 505253 w 6561982"/>
              <a:gd name="connsiteY0" fmla="*/ 3748096 h 5859509"/>
              <a:gd name="connsiteX1" fmla="*/ 1267386 w 6561982"/>
              <a:gd name="connsiteY1" fmla="*/ 3748096 h 5859509"/>
              <a:gd name="connsiteX2" fmla="*/ 1376262 w 6561982"/>
              <a:gd name="connsiteY2" fmla="*/ 3810385 h 5859509"/>
              <a:gd name="connsiteX3" fmla="*/ 1757328 w 6561982"/>
              <a:gd name="connsiteY3" fmla="*/ 4481707 h 5859509"/>
              <a:gd name="connsiteX4" fmla="*/ 1757328 w 6561982"/>
              <a:gd name="connsiteY4" fmla="*/ 4610898 h 5859509"/>
              <a:gd name="connsiteX5" fmla="*/ 1376262 w 6561982"/>
              <a:gd name="connsiteY5" fmla="*/ 5282218 h 5859509"/>
              <a:gd name="connsiteX6" fmla="*/ 1267386 w 6561982"/>
              <a:gd name="connsiteY6" fmla="*/ 5344506 h 5859509"/>
              <a:gd name="connsiteX7" fmla="*/ 505253 w 6561982"/>
              <a:gd name="connsiteY7" fmla="*/ 5344506 h 5859509"/>
              <a:gd name="connsiteX8" fmla="*/ 396379 w 6561982"/>
              <a:gd name="connsiteY8" fmla="*/ 5282218 h 5859509"/>
              <a:gd name="connsiteX9" fmla="*/ 15311 w 6561982"/>
              <a:gd name="connsiteY9" fmla="*/ 4610898 h 5859509"/>
              <a:gd name="connsiteX10" fmla="*/ 15311 w 6561982"/>
              <a:gd name="connsiteY10" fmla="*/ 4481707 h 5859509"/>
              <a:gd name="connsiteX11" fmla="*/ 396379 w 6561982"/>
              <a:gd name="connsiteY11" fmla="*/ 3810385 h 5859509"/>
              <a:gd name="connsiteX12" fmla="*/ 505253 w 6561982"/>
              <a:gd name="connsiteY12" fmla="*/ 3748096 h 5859509"/>
              <a:gd name="connsiteX13" fmla="*/ 3345172 w 6561982"/>
              <a:gd name="connsiteY13" fmla="*/ 1393265 h 5859509"/>
              <a:gd name="connsiteX14" fmla="*/ 3478742 w 6561982"/>
              <a:gd name="connsiteY14" fmla="*/ 1393265 h 5859509"/>
              <a:gd name="connsiteX15" fmla="*/ 5112069 w 6561982"/>
              <a:gd name="connsiteY15" fmla="*/ 1393265 h 5859509"/>
              <a:gd name="connsiteX16" fmla="*/ 5425562 w 6561982"/>
              <a:gd name="connsiteY16" fmla="*/ 1567527 h 5859509"/>
              <a:gd name="connsiteX17" fmla="*/ 6522794 w 6561982"/>
              <a:gd name="connsiteY17" fmla="*/ 3445673 h 5859509"/>
              <a:gd name="connsiteX18" fmla="*/ 6522794 w 6561982"/>
              <a:gd name="connsiteY18" fmla="*/ 3807103 h 5859509"/>
              <a:gd name="connsiteX19" fmla="*/ 5425562 w 6561982"/>
              <a:gd name="connsiteY19" fmla="*/ 5685248 h 5859509"/>
              <a:gd name="connsiteX20" fmla="*/ 5112069 w 6561982"/>
              <a:gd name="connsiteY20" fmla="*/ 5859509 h 5859509"/>
              <a:gd name="connsiteX21" fmla="*/ 2917602 w 6561982"/>
              <a:gd name="connsiteY21" fmla="*/ 5859509 h 5859509"/>
              <a:gd name="connsiteX22" fmla="*/ 2604110 w 6561982"/>
              <a:gd name="connsiteY22" fmla="*/ 5685248 h 5859509"/>
              <a:gd name="connsiteX23" fmla="*/ 1506877 w 6561982"/>
              <a:gd name="connsiteY23" fmla="*/ 3807103 h 5859509"/>
              <a:gd name="connsiteX24" fmla="*/ 1506877 w 6561982"/>
              <a:gd name="connsiteY24" fmla="*/ 3445673 h 5859509"/>
              <a:gd name="connsiteX25" fmla="*/ 1700018 w 6561982"/>
              <a:gd name="connsiteY25" fmla="*/ 3115072 h 5859509"/>
              <a:gd name="connsiteX26" fmla="*/ 1782566 w 6561982"/>
              <a:gd name="connsiteY26" fmla="*/ 2973774 h 5859509"/>
              <a:gd name="connsiteX27" fmla="*/ 2820879 w 6561982"/>
              <a:gd name="connsiteY27" fmla="*/ 2973774 h 5859509"/>
              <a:gd name="connsiteX28" fmla="*/ 2981759 w 6561982"/>
              <a:gd name="connsiteY28" fmla="*/ 2884346 h 5859509"/>
              <a:gd name="connsiteX29" fmla="*/ 3544837 w 6561982"/>
              <a:gd name="connsiteY29" fmla="*/ 1920516 h 5859509"/>
              <a:gd name="connsiteX30" fmla="*/ 3544837 w 6561982"/>
              <a:gd name="connsiteY30" fmla="*/ 1735036 h 5859509"/>
              <a:gd name="connsiteX31" fmla="*/ 3361865 w 6561982"/>
              <a:gd name="connsiteY31" fmla="*/ 1421838 h 5859509"/>
              <a:gd name="connsiteX32" fmla="*/ 1756519 w 6561982"/>
              <a:gd name="connsiteY32" fmla="*/ 778062 h 5859509"/>
              <a:gd name="connsiteX33" fmla="*/ 2758795 w 6561982"/>
              <a:gd name="connsiteY33" fmla="*/ 778062 h 5859509"/>
              <a:gd name="connsiteX34" fmla="*/ 2901976 w 6561982"/>
              <a:gd name="connsiteY34" fmla="*/ 859976 h 5859509"/>
              <a:gd name="connsiteX35" fmla="*/ 3403112 w 6561982"/>
              <a:gd name="connsiteY35" fmla="*/ 1742826 h 5859509"/>
              <a:gd name="connsiteX36" fmla="*/ 3403112 w 6561982"/>
              <a:gd name="connsiteY36" fmla="*/ 1912724 h 5859509"/>
              <a:gd name="connsiteX37" fmla="*/ 2901976 w 6561982"/>
              <a:gd name="connsiteY37" fmla="*/ 2795573 h 5859509"/>
              <a:gd name="connsiteX38" fmla="*/ 2758795 w 6561982"/>
              <a:gd name="connsiteY38" fmla="*/ 2877487 h 5859509"/>
              <a:gd name="connsiteX39" fmla="*/ 1756519 w 6561982"/>
              <a:gd name="connsiteY39" fmla="*/ 2877487 h 5859509"/>
              <a:gd name="connsiteX40" fmla="*/ 1613339 w 6561982"/>
              <a:gd name="connsiteY40" fmla="*/ 2795573 h 5859509"/>
              <a:gd name="connsiteX41" fmla="*/ 1112202 w 6561982"/>
              <a:gd name="connsiteY41" fmla="*/ 1912724 h 5859509"/>
              <a:gd name="connsiteX42" fmla="*/ 1112202 w 6561982"/>
              <a:gd name="connsiteY42" fmla="*/ 1742826 h 5859509"/>
              <a:gd name="connsiteX43" fmla="*/ 1613339 w 6561982"/>
              <a:gd name="connsiteY43" fmla="*/ 859976 h 5859509"/>
              <a:gd name="connsiteX44" fmla="*/ 1756519 w 6561982"/>
              <a:gd name="connsiteY44" fmla="*/ 778062 h 5859509"/>
              <a:gd name="connsiteX45" fmla="*/ 3339833 w 6561982"/>
              <a:gd name="connsiteY45" fmla="*/ 0 h 5859509"/>
              <a:gd name="connsiteX46" fmla="*/ 3952099 w 6561982"/>
              <a:gd name="connsiteY46" fmla="*/ 0 h 5859509"/>
              <a:gd name="connsiteX47" fmla="*/ 4039566 w 6561982"/>
              <a:gd name="connsiteY47" fmla="*/ 50040 h 5859509"/>
              <a:gd name="connsiteX48" fmla="*/ 4345699 w 6561982"/>
              <a:gd name="connsiteY48" fmla="*/ 589353 h 5859509"/>
              <a:gd name="connsiteX49" fmla="*/ 4345699 w 6561982"/>
              <a:gd name="connsiteY49" fmla="*/ 693138 h 5859509"/>
              <a:gd name="connsiteX50" fmla="*/ 4039566 w 6561982"/>
              <a:gd name="connsiteY50" fmla="*/ 1232450 h 5859509"/>
              <a:gd name="connsiteX51" fmla="*/ 3952099 w 6561982"/>
              <a:gd name="connsiteY51" fmla="*/ 1282490 h 5859509"/>
              <a:gd name="connsiteX52" fmla="*/ 3339833 w 6561982"/>
              <a:gd name="connsiteY52" fmla="*/ 1282490 h 5859509"/>
              <a:gd name="connsiteX53" fmla="*/ 3252368 w 6561982"/>
              <a:gd name="connsiteY53" fmla="*/ 1232450 h 5859509"/>
              <a:gd name="connsiteX54" fmla="*/ 2946235 w 6561982"/>
              <a:gd name="connsiteY54" fmla="*/ 693138 h 5859509"/>
              <a:gd name="connsiteX55" fmla="*/ 2946235 w 6561982"/>
              <a:gd name="connsiteY55" fmla="*/ 589353 h 5859509"/>
              <a:gd name="connsiteX56" fmla="*/ 3252368 w 6561982"/>
              <a:gd name="connsiteY56" fmla="*/ 50040 h 5859509"/>
              <a:gd name="connsiteX57" fmla="*/ 3339833 w 6561982"/>
              <a:gd name="connsiteY57" fmla="*/ 0 h 585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561982" h="5859509">
                <a:moveTo>
                  <a:pt x="505253" y="3748096"/>
                </a:moveTo>
                <a:cubicBezTo>
                  <a:pt x="1267386" y="3748096"/>
                  <a:pt x="1267386" y="3748096"/>
                  <a:pt x="1267386" y="3748096"/>
                </a:cubicBezTo>
                <a:cubicBezTo>
                  <a:pt x="1305947" y="3748096"/>
                  <a:pt x="1355848" y="3775781"/>
                  <a:pt x="1376262" y="3810385"/>
                </a:cubicBezTo>
                <a:cubicBezTo>
                  <a:pt x="1757328" y="4481707"/>
                  <a:pt x="1757328" y="4481707"/>
                  <a:pt x="1757328" y="4481707"/>
                </a:cubicBezTo>
                <a:cubicBezTo>
                  <a:pt x="1775475" y="4518618"/>
                  <a:pt x="1775475" y="4573985"/>
                  <a:pt x="1757328" y="4610898"/>
                </a:cubicBezTo>
                <a:cubicBezTo>
                  <a:pt x="1376262" y="5282218"/>
                  <a:pt x="1376262" y="5282218"/>
                  <a:pt x="1376262" y="5282218"/>
                </a:cubicBezTo>
                <a:cubicBezTo>
                  <a:pt x="1355848" y="5316825"/>
                  <a:pt x="1305947" y="5344506"/>
                  <a:pt x="1267386" y="5344506"/>
                </a:cubicBezTo>
                <a:lnTo>
                  <a:pt x="505253" y="5344506"/>
                </a:lnTo>
                <a:cubicBezTo>
                  <a:pt x="464425" y="5344506"/>
                  <a:pt x="414524" y="5316825"/>
                  <a:pt x="396379" y="5282218"/>
                </a:cubicBezTo>
                <a:cubicBezTo>
                  <a:pt x="15311" y="4610898"/>
                  <a:pt x="15311" y="4610898"/>
                  <a:pt x="15311" y="4610898"/>
                </a:cubicBezTo>
                <a:cubicBezTo>
                  <a:pt x="-5103" y="4573985"/>
                  <a:pt x="-5103" y="4518618"/>
                  <a:pt x="15311" y="4481707"/>
                </a:cubicBezTo>
                <a:cubicBezTo>
                  <a:pt x="396379" y="3810385"/>
                  <a:pt x="396379" y="3810385"/>
                  <a:pt x="396379" y="3810385"/>
                </a:cubicBezTo>
                <a:cubicBezTo>
                  <a:pt x="414524" y="3775781"/>
                  <a:pt x="464425" y="3748096"/>
                  <a:pt x="505253" y="3748096"/>
                </a:cubicBezTo>
                <a:close/>
                <a:moveTo>
                  <a:pt x="3345172" y="1393265"/>
                </a:moveTo>
                <a:lnTo>
                  <a:pt x="3478742" y="1393265"/>
                </a:lnTo>
                <a:cubicBezTo>
                  <a:pt x="5112069" y="1393265"/>
                  <a:pt x="5112069" y="1393265"/>
                  <a:pt x="5112069" y="1393265"/>
                </a:cubicBezTo>
                <a:cubicBezTo>
                  <a:pt x="5223096" y="1393265"/>
                  <a:pt x="5366783" y="1470716"/>
                  <a:pt x="5425562" y="1567527"/>
                </a:cubicBezTo>
                <a:cubicBezTo>
                  <a:pt x="6522794" y="3445673"/>
                  <a:pt x="6522794" y="3445673"/>
                  <a:pt x="6522794" y="3445673"/>
                </a:cubicBezTo>
                <a:cubicBezTo>
                  <a:pt x="6575045" y="3548938"/>
                  <a:pt x="6575045" y="3703836"/>
                  <a:pt x="6522794" y="3807103"/>
                </a:cubicBezTo>
                <a:cubicBezTo>
                  <a:pt x="5425562" y="5685248"/>
                  <a:pt x="5425562" y="5685248"/>
                  <a:pt x="5425562" y="5685248"/>
                </a:cubicBezTo>
                <a:cubicBezTo>
                  <a:pt x="5366783" y="5782062"/>
                  <a:pt x="5223096" y="5859509"/>
                  <a:pt x="5112069" y="5859509"/>
                </a:cubicBezTo>
                <a:lnTo>
                  <a:pt x="2917602" y="5859509"/>
                </a:lnTo>
                <a:cubicBezTo>
                  <a:pt x="2800043" y="5859509"/>
                  <a:pt x="2656358" y="5782062"/>
                  <a:pt x="2604110" y="5685248"/>
                </a:cubicBezTo>
                <a:cubicBezTo>
                  <a:pt x="1506877" y="3807103"/>
                  <a:pt x="1506877" y="3807103"/>
                  <a:pt x="1506877" y="3807103"/>
                </a:cubicBezTo>
                <a:cubicBezTo>
                  <a:pt x="1448094" y="3703836"/>
                  <a:pt x="1448094" y="3548938"/>
                  <a:pt x="1506877" y="3445673"/>
                </a:cubicBezTo>
                <a:cubicBezTo>
                  <a:pt x="1575454" y="3328288"/>
                  <a:pt x="1639745" y="3218241"/>
                  <a:pt x="1700018" y="3115072"/>
                </a:cubicBezTo>
                <a:lnTo>
                  <a:pt x="1782566" y="2973774"/>
                </a:lnTo>
                <a:lnTo>
                  <a:pt x="2820879" y="2973774"/>
                </a:lnTo>
                <a:cubicBezTo>
                  <a:pt x="2877856" y="2973774"/>
                  <a:pt x="2951594" y="2934029"/>
                  <a:pt x="2981759" y="2884346"/>
                </a:cubicBezTo>
                <a:cubicBezTo>
                  <a:pt x="2981759" y="2884346"/>
                  <a:pt x="2981759" y="2884346"/>
                  <a:pt x="3544837" y="1920516"/>
                </a:cubicBezTo>
                <a:cubicBezTo>
                  <a:pt x="3571651" y="1867522"/>
                  <a:pt x="3571651" y="1788031"/>
                  <a:pt x="3544837" y="1735036"/>
                </a:cubicBezTo>
                <a:cubicBezTo>
                  <a:pt x="3544837" y="1735036"/>
                  <a:pt x="3544837" y="1735036"/>
                  <a:pt x="3361865" y="1421838"/>
                </a:cubicBezTo>
                <a:close/>
                <a:moveTo>
                  <a:pt x="1756519" y="778062"/>
                </a:moveTo>
                <a:cubicBezTo>
                  <a:pt x="2758795" y="778062"/>
                  <a:pt x="2758795" y="778062"/>
                  <a:pt x="2758795" y="778062"/>
                </a:cubicBezTo>
                <a:cubicBezTo>
                  <a:pt x="2809505" y="778062"/>
                  <a:pt x="2875130" y="814468"/>
                  <a:pt x="2901976" y="859976"/>
                </a:cubicBezTo>
                <a:cubicBezTo>
                  <a:pt x="3403112" y="1742826"/>
                  <a:pt x="3403112" y="1742826"/>
                  <a:pt x="3403112" y="1742826"/>
                </a:cubicBezTo>
                <a:cubicBezTo>
                  <a:pt x="3426977" y="1791369"/>
                  <a:pt x="3426977" y="1864181"/>
                  <a:pt x="3403112" y="1912724"/>
                </a:cubicBezTo>
                <a:cubicBezTo>
                  <a:pt x="2901976" y="2795573"/>
                  <a:pt x="2901976" y="2795573"/>
                  <a:pt x="2901976" y="2795573"/>
                </a:cubicBezTo>
                <a:cubicBezTo>
                  <a:pt x="2875130" y="2841081"/>
                  <a:pt x="2809505" y="2877487"/>
                  <a:pt x="2758795" y="2877487"/>
                </a:cubicBezTo>
                <a:lnTo>
                  <a:pt x="1756519" y="2877487"/>
                </a:lnTo>
                <a:cubicBezTo>
                  <a:pt x="1702827" y="2877487"/>
                  <a:pt x="1637203" y="2841081"/>
                  <a:pt x="1613339" y="2795573"/>
                </a:cubicBezTo>
                <a:cubicBezTo>
                  <a:pt x="1112202" y="1912724"/>
                  <a:pt x="1112202" y="1912724"/>
                  <a:pt x="1112202" y="1912724"/>
                </a:cubicBezTo>
                <a:cubicBezTo>
                  <a:pt x="1085354" y="1864181"/>
                  <a:pt x="1085354" y="1791369"/>
                  <a:pt x="1112202" y="1742826"/>
                </a:cubicBezTo>
                <a:cubicBezTo>
                  <a:pt x="1613339" y="859976"/>
                  <a:pt x="1613339" y="859976"/>
                  <a:pt x="1613339" y="859976"/>
                </a:cubicBezTo>
                <a:cubicBezTo>
                  <a:pt x="1637203" y="814468"/>
                  <a:pt x="1702827" y="778062"/>
                  <a:pt x="1756519" y="778062"/>
                </a:cubicBezTo>
                <a:close/>
                <a:moveTo>
                  <a:pt x="3339833" y="0"/>
                </a:moveTo>
                <a:cubicBezTo>
                  <a:pt x="3952099" y="0"/>
                  <a:pt x="3952099" y="0"/>
                  <a:pt x="3952099" y="0"/>
                </a:cubicBezTo>
                <a:cubicBezTo>
                  <a:pt x="3983077" y="0"/>
                  <a:pt x="4023167" y="22241"/>
                  <a:pt x="4039566" y="50040"/>
                </a:cubicBezTo>
                <a:cubicBezTo>
                  <a:pt x="4345699" y="589353"/>
                  <a:pt x="4345699" y="589353"/>
                  <a:pt x="4345699" y="589353"/>
                </a:cubicBezTo>
                <a:cubicBezTo>
                  <a:pt x="4360277" y="619005"/>
                  <a:pt x="4360277" y="663484"/>
                  <a:pt x="4345699" y="693138"/>
                </a:cubicBezTo>
                <a:cubicBezTo>
                  <a:pt x="4039566" y="1232450"/>
                  <a:pt x="4039566" y="1232450"/>
                  <a:pt x="4039566" y="1232450"/>
                </a:cubicBezTo>
                <a:cubicBezTo>
                  <a:pt x="4023167" y="1260251"/>
                  <a:pt x="3983077" y="1282490"/>
                  <a:pt x="3952099" y="1282490"/>
                </a:cubicBezTo>
                <a:lnTo>
                  <a:pt x="3339833" y="1282490"/>
                </a:lnTo>
                <a:cubicBezTo>
                  <a:pt x="3307033" y="1282490"/>
                  <a:pt x="3266945" y="1260251"/>
                  <a:pt x="3252368" y="1232450"/>
                </a:cubicBezTo>
                <a:cubicBezTo>
                  <a:pt x="2946235" y="693138"/>
                  <a:pt x="2946235" y="693138"/>
                  <a:pt x="2946235" y="693138"/>
                </a:cubicBezTo>
                <a:cubicBezTo>
                  <a:pt x="2929834" y="663484"/>
                  <a:pt x="2929834" y="619005"/>
                  <a:pt x="2946235" y="589353"/>
                </a:cubicBezTo>
                <a:cubicBezTo>
                  <a:pt x="3252368" y="50040"/>
                  <a:pt x="3252368" y="50040"/>
                  <a:pt x="3252368" y="50040"/>
                </a:cubicBezTo>
                <a:cubicBezTo>
                  <a:pt x="3266945" y="22241"/>
                  <a:pt x="3307033" y="0"/>
                  <a:pt x="333983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580A06-AF55-4F43-BD53-DD6351067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200" y="851517"/>
            <a:ext cx="5130800" cy="1461778"/>
          </a:xfrm>
        </p:spPr>
        <p:txBody>
          <a:bodyPr>
            <a:normAutofit/>
          </a:bodyPr>
          <a:lstStyle/>
          <a:p>
            <a:pPr algn="ctr"/>
            <a:r>
              <a:rPr lang="en-IE" b="1" dirty="0"/>
              <a:t>What do Corncrakes feed on?</a:t>
            </a:r>
          </a:p>
        </p:txBody>
      </p:sp>
      <p:pic>
        <p:nvPicPr>
          <p:cNvPr id="5" name="Picture 4" descr="A picture containing mollusk&#10;&#10;Description automatically generated">
            <a:extLst>
              <a:ext uri="{FF2B5EF4-FFF2-40B4-BE49-F238E27FC236}">
                <a16:creationId xmlns:a16="http://schemas.microsoft.com/office/drawing/2014/main" id="{DF6BD77D-2B58-4C6F-A462-5FDF7FB041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8336431" y="1052740"/>
            <a:ext cx="881451" cy="18730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95E87-445E-418B-B199-5BEF4E36B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5200" y="2470248"/>
            <a:ext cx="4048344" cy="3536236"/>
          </a:xfrm>
        </p:spPr>
        <p:txBody>
          <a:bodyPr>
            <a:normAutofit/>
          </a:bodyPr>
          <a:lstStyle/>
          <a:p>
            <a:r>
              <a:rPr lang="en-GB" sz="2400" b="0" i="0" dirty="0">
                <a:effectLst/>
                <a:latin typeface="wfont_03611e_cc94bd64a3d0471cb320e0dd0f3365c6"/>
              </a:rPr>
              <a:t>They are </a:t>
            </a:r>
            <a:r>
              <a:rPr lang="en-GB" sz="3200" b="1" i="0" dirty="0">
                <a:solidFill>
                  <a:srgbClr val="FF0000"/>
                </a:solidFill>
                <a:effectLst/>
                <a:latin typeface="wfont_03611e_cc94bd64a3d0471cb320e0dd0f3365c6"/>
              </a:rPr>
              <a:t>omnivorous</a:t>
            </a:r>
            <a:r>
              <a:rPr lang="en-GB" sz="2400" b="0" i="0" dirty="0">
                <a:effectLst/>
                <a:latin typeface="wfont_03611e_cc94bd64a3d0471cb320e0dd0f3365c6"/>
              </a:rPr>
              <a:t>, feeding mainly on insects, snails, slugs and worms but also on seeds.</a:t>
            </a:r>
          </a:p>
          <a:p>
            <a:endParaRPr lang="en-IE" sz="2400" dirty="0"/>
          </a:p>
        </p:txBody>
      </p:sp>
      <p:pic>
        <p:nvPicPr>
          <p:cNvPr id="11" name="Picture 10" descr="A picture containing invertebrate, mollusk, snail, sliced&#10;&#10;Description automatically generated">
            <a:extLst>
              <a:ext uri="{FF2B5EF4-FFF2-40B4-BE49-F238E27FC236}">
                <a16:creationId xmlns:a16="http://schemas.microsoft.com/office/drawing/2014/main" id="{5530D0D9-854B-4F70-A544-859B2A10B7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6704234" y="2102126"/>
            <a:ext cx="1426065" cy="513383"/>
          </a:xfrm>
          <a:prstGeom prst="rect">
            <a:avLst/>
          </a:prstGeom>
        </p:spPr>
      </p:pic>
      <p:pic>
        <p:nvPicPr>
          <p:cNvPr id="8" name="Picture 7" descr="A picture containing invertebrate, worm&#10;&#10;Description automatically generated">
            <a:extLst>
              <a:ext uri="{FF2B5EF4-FFF2-40B4-BE49-F238E27FC236}">
                <a16:creationId xmlns:a16="http://schemas.microsoft.com/office/drawing/2014/main" id="{0A903A7C-876F-426F-9C17-7780676C6A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tretch>
            <a:fillRect/>
          </a:stretch>
        </p:blipFill>
        <p:spPr>
          <a:xfrm>
            <a:off x="5488128" y="4683679"/>
            <a:ext cx="1028677" cy="697363"/>
          </a:xfrm>
          <a:prstGeom prst="rect">
            <a:avLst/>
          </a:prstGeom>
        </p:spPr>
      </p:pic>
      <p:pic>
        <p:nvPicPr>
          <p:cNvPr id="14" name="Picture 13" descr="A pile of coffee beans&#10;&#10;Description automatically generated with medium confidence">
            <a:extLst>
              <a:ext uri="{FF2B5EF4-FFF2-40B4-BE49-F238E27FC236}">
                <a16:creationId xmlns:a16="http://schemas.microsoft.com/office/drawing/2014/main" id="{CADB25D2-7751-46AB-A11E-3F00E01C4B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9"/>
              </a:ext>
            </a:extLst>
          </a:blip>
          <a:stretch>
            <a:fillRect/>
          </a:stretch>
        </p:blipFill>
        <p:spPr>
          <a:xfrm>
            <a:off x="8249952" y="3098582"/>
            <a:ext cx="2525352" cy="2260189"/>
          </a:xfrm>
          <a:prstGeom prst="rect">
            <a:avLst/>
          </a:prstGeom>
        </p:spPr>
      </p:pic>
      <p:pic>
        <p:nvPicPr>
          <p:cNvPr id="12" name="Picture 11" descr="Signature"/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1" y="6163437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649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DC6FCD-811B-436E-9FEE-FC957486CD7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person holding a small animal&#10;&#10;Description automatically generated with low confidence">
            <a:extLst>
              <a:ext uri="{FF2B5EF4-FFF2-40B4-BE49-F238E27FC236}">
                <a16:creationId xmlns:a16="http://schemas.microsoft.com/office/drawing/2014/main" id="{7DE59275-4C7C-4C10-BA4E-3D3070576A7A}"/>
              </a:ext>
            </a:extLst>
          </p:cNvPr>
          <p:cNvPicPr/>
          <p:nvPr/>
        </p:nvPicPr>
        <p:blipFill rotWithShape="1">
          <a:blip r:embed="rId2"/>
          <a:srcRect t="21355" r="-2" b="5881"/>
          <a:stretch/>
        </p:blipFill>
        <p:spPr>
          <a:xfrm>
            <a:off x="198738" y="171716"/>
            <a:ext cx="5804105" cy="3167426"/>
          </a:xfrm>
          <a:prstGeom prst="rect">
            <a:avLst/>
          </a:prstGeom>
        </p:spPr>
      </p:pic>
      <p:pic>
        <p:nvPicPr>
          <p:cNvPr id="2" name="Picture 6" descr="See the source image">
            <a:extLst>
              <a:ext uri="{FF2B5EF4-FFF2-40B4-BE49-F238E27FC236}">
                <a16:creationId xmlns:a16="http://schemas.microsoft.com/office/drawing/2014/main" id="{5D1925F7-BF88-4975-BEE1-3679E6B649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9" r="2" b="14742"/>
          <a:stretch/>
        </p:blipFill>
        <p:spPr bwMode="auto">
          <a:xfrm>
            <a:off x="6195373" y="171717"/>
            <a:ext cx="5797883" cy="316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Content Placeholder 6" descr="A bird standing on a rock&#10;&#10;Description automatically generated">
            <a:extLst>
              <a:ext uri="{FF2B5EF4-FFF2-40B4-BE49-F238E27FC236}">
                <a16:creationId xmlns:a16="http://schemas.microsoft.com/office/drawing/2014/main" id="{31FBC759-BF21-4726-8818-CF6FA82EE7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9" r="-2" b="20158"/>
          <a:stretch/>
        </p:blipFill>
        <p:spPr>
          <a:xfrm>
            <a:off x="198739" y="3510858"/>
            <a:ext cx="5804105" cy="2789948"/>
          </a:xfrm>
          <a:prstGeom prst="rect">
            <a:avLst/>
          </a:prstGeom>
        </p:spPr>
      </p:pic>
      <p:pic>
        <p:nvPicPr>
          <p:cNvPr id="4" name="Picture 4" descr="See the source image">
            <a:extLst>
              <a:ext uri="{FF2B5EF4-FFF2-40B4-BE49-F238E27FC236}">
                <a16:creationId xmlns:a16="http://schemas.microsoft.com/office/drawing/2014/main" id="{190C6896-5657-4602-BD45-D42FFB2D06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2" r="2" b="26269"/>
          <a:stretch/>
        </p:blipFill>
        <p:spPr bwMode="auto">
          <a:xfrm>
            <a:off x="6200059" y="3510858"/>
            <a:ext cx="5797883" cy="278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35AE1BE5-8295-4C48-B837-004B3E274002}"/>
              </a:ext>
            </a:extLst>
          </p:cNvPr>
          <p:cNvSpPr/>
          <p:nvPr/>
        </p:nvSpPr>
        <p:spPr>
          <a:xfrm>
            <a:off x="5362533" y="3871976"/>
            <a:ext cx="1520119" cy="8752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Arrow: Up 6">
            <a:extLst>
              <a:ext uri="{FF2B5EF4-FFF2-40B4-BE49-F238E27FC236}">
                <a16:creationId xmlns:a16="http://schemas.microsoft.com/office/drawing/2014/main" id="{29BE6D6A-C043-43F8-A48D-474EF1D5E09C}"/>
              </a:ext>
            </a:extLst>
          </p:cNvPr>
          <p:cNvSpPr/>
          <p:nvPr/>
        </p:nvSpPr>
        <p:spPr>
          <a:xfrm>
            <a:off x="7762461" y="2953664"/>
            <a:ext cx="904461" cy="15268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F7EB02D6-8984-41CE-B23A-8BE026945E72}"/>
              </a:ext>
            </a:extLst>
          </p:cNvPr>
          <p:cNvSpPr/>
          <p:nvPr/>
        </p:nvSpPr>
        <p:spPr>
          <a:xfrm>
            <a:off x="5227983" y="1789043"/>
            <a:ext cx="1669206" cy="7767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E14B91-2613-4E12-89A7-DC9DAB4CC86E}"/>
              </a:ext>
            </a:extLst>
          </p:cNvPr>
          <p:cNvSpPr txBox="1"/>
          <p:nvPr/>
        </p:nvSpPr>
        <p:spPr>
          <a:xfrm>
            <a:off x="0" y="6300806"/>
            <a:ext cx="12188952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/>
              <a:t>Breeding Behaviour</a:t>
            </a:r>
            <a:endParaRPr lang="en-IE" sz="3200" b="1" dirty="0"/>
          </a:p>
        </p:txBody>
      </p:sp>
      <p:sp>
        <p:nvSpPr>
          <p:cNvPr id="11" name="Arrow: Left 10">
            <a:extLst>
              <a:ext uri="{FF2B5EF4-FFF2-40B4-BE49-F238E27FC236}">
                <a16:creationId xmlns:a16="http://schemas.microsoft.com/office/drawing/2014/main" id="{12D6C062-88E8-4B2F-BEBE-6E5E1611074C}"/>
              </a:ext>
            </a:extLst>
          </p:cNvPr>
          <p:cNvSpPr/>
          <p:nvPr/>
        </p:nvSpPr>
        <p:spPr>
          <a:xfrm rot="16200000">
            <a:off x="519291" y="3257567"/>
            <a:ext cx="1669206" cy="7767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Picture 11" descr="Signature"/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457" y="6187081"/>
            <a:ext cx="3937000" cy="69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229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5668</TotalTime>
  <Words>579</Words>
  <Application>Microsoft Office PowerPoint</Application>
  <PresentationFormat>Widescreen</PresentationFormat>
  <Paragraphs>76</Paragraphs>
  <Slides>26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Arial Narrow</vt:lpstr>
      <vt:lpstr>Calibri</vt:lpstr>
      <vt:lpstr>Calibri Light</vt:lpstr>
      <vt:lpstr>Libre Baskerville</vt:lpstr>
      <vt:lpstr>wfont_03611e_cc94bd64a3d0471cb320e0dd0f3365c6</vt:lpstr>
      <vt:lpstr>Office Theme</vt:lpstr>
      <vt:lpstr>The Corncrake / An Traonach (Crex crex) Schools Programme Session 2</vt:lpstr>
      <vt:lpstr>Content of 2nd Class Session </vt:lpstr>
      <vt:lpstr>Irish Bird Life……….</vt:lpstr>
      <vt:lpstr>Who is the corncrake related to?</vt:lpstr>
      <vt:lpstr>PowerPoint Presentation</vt:lpstr>
      <vt:lpstr>Corncrake Ecology</vt:lpstr>
      <vt:lpstr>Which side of the fence is a suitable habitat for Corncrakes?</vt:lpstr>
      <vt:lpstr>What do Corncrakes feed on?</vt:lpstr>
      <vt:lpstr>PowerPoint Presentation</vt:lpstr>
      <vt:lpstr>PowerPoint Presentation</vt:lpstr>
      <vt:lpstr>PowerPoint Presentation</vt:lpstr>
      <vt:lpstr>Does the Corncrake have any predators?</vt:lpstr>
      <vt:lpstr>Corncrake Predators</vt:lpstr>
      <vt:lpstr>Does the Corncrake migrate?</vt:lpstr>
      <vt:lpstr>PowerPoint Presentation</vt:lpstr>
      <vt:lpstr>Why do birds migrate?</vt:lpstr>
      <vt:lpstr>How do Birds know the Migratory route? </vt:lpstr>
      <vt:lpstr>Why are Corncrakes threatened?</vt:lpstr>
      <vt:lpstr>PowerPoint Presentation</vt:lpstr>
      <vt:lpstr>Mowing for Wildlife Conservation!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 raibh maith agat!  Thank You for listening!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Corncrake ( Crex crex) Ireland’s</dc:title>
  <dc:creator>Lynda McSweeney</dc:creator>
  <cp:lastModifiedBy>Patrick Fitzmaurice (Housing)</cp:lastModifiedBy>
  <cp:revision>107</cp:revision>
  <cp:lastPrinted>2021-08-12T13:03:40Z</cp:lastPrinted>
  <dcterms:created xsi:type="dcterms:W3CDTF">2021-06-25T13:41:05Z</dcterms:created>
  <dcterms:modified xsi:type="dcterms:W3CDTF">2023-02-21T11:18:12Z</dcterms:modified>
</cp:coreProperties>
</file>