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8" r:id="rId2"/>
    <p:sldId id="335" r:id="rId3"/>
    <p:sldId id="336" r:id="rId4"/>
    <p:sldId id="337" r:id="rId5"/>
    <p:sldId id="307" r:id="rId6"/>
    <p:sldId id="270" r:id="rId7"/>
    <p:sldId id="314" r:id="rId8"/>
    <p:sldId id="269" r:id="rId9"/>
    <p:sldId id="262" r:id="rId10"/>
    <p:sldId id="277" r:id="rId11"/>
    <p:sldId id="273" r:id="rId12"/>
    <p:sldId id="334" r:id="rId13"/>
    <p:sldId id="316" r:id="rId14"/>
    <p:sldId id="320" r:id="rId15"/>
    <p:sldId id="326" r:id="rId16"/>
    <p:sldId id="330" r:id="rId17"/>
    <p:sldId id="331" r:id="rId18"/>
    <p:sldId id="332" r:id="rId19"/>
    <p:sldId id="333" r:id="rId20"/>
    <p:sldId id="338" r:id="rId21"/>
    <p:sldId id="339" r:id="rId22"/>
    <p:sldId id="340" r:id="rId23"/>
    <p:sldId id="341" r:id="rId24"/>
    <p:sldId id="343" r:id="rId25"/>
    <p:sldId id="342" r:id="rId26"/>
    <p:sldId id="344" r:id="rId27"/>
    <p:sldId id="345" r:id="rId28"/>
    <p:sldId id="346" r:id="rId29"/>
    <p:sldId id="348" r:id="rId30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94660"/>
  </p:normalViewPr>
  <p:slideViewPr>
    <p:cSldViewPr snapToGrid="0">
      <p:cViewPr varScale="1">
        <p:scale>
          <a:sx n="57" d="100"/>
          <a:sy n="57" d="100"/>
        </p:scale>
        <p:origin x="8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IE" sz="2400" b="1" dirty="0">
                <a:solidFill>
                  <a:schemeClr val="tx1"/>
                </a:solidFill>
              </a:rPr>
              <a:t>Pop. </a:t>
            </a:r>
            <a:r>
              <a:rPr lang="en-IE" sz="2400" b="1" dirty="0" smtClean="0">
                <a:solidFill>
                  <a:schemeClr val="tx1"/>
                </a:solidFill>
              </a:rPr>
              <a:t>Estimate </a:t>
            </a:r>
          </a:p>
          <a:p>
            <a:pPr>
              <a:defRPr sz="2400" b="1">
                <a:solidFill>
                  <a:schemeClr val="tx1"/>
                </a:solidFill>
              </a:defRPr>
            </a:pPr>
            <a:r>
              <a:rPr lang="en-IE" sz="1800" b="1" dirty="0" smtClean="0">
                <a:solidFill>
                  <a:schemeClr val="tx1"/>
                </a:solidFill>
              </a:rPr>
              <a:t>(Based </a:t>
            </a:r>
            <a:r>
              <a:rPr lang="en-IE" sz="1800" b="1" dirty="0">
                <a:solidFill>
                  <a:schemeClr val="tx1"/>
                </a:solidFill>
              </a:rPr>
              <a:t>on calling</a:t>
            </a:r>
            <a:r>
              <a:rPr lang="en-IE" sz="1800" b="1" baseline="0" dirty="0">
                <a:solidFill>
                  <a:schemeClr val="tx1"/>
                </a:solidFill>
              </a:rPr>
              <a:t> ♂)</a:t>
            </a:r>
            <a:r>
              <a:rPr lang="en-IE" sz="1800" b="1" dirty="0">
                <a:solidFill>
                  <a:schemeClr val="tx1"/>
                </a:solidFill>
              </a:rPr>
              <a:t>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'1978 -2020'!$C$1</c:f>
              <c:strCache>
                <c:ptCount val="1"/>
                <c:pt idx="0">
                  <c:v>Pop. Est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55730">
                  <a:schemeClr val="bg1"/>
                </a:gs>
                <a:gs pos="100000">
                  <a:schemeClr val="bg1"/>
                </a:gs>
                <a:gs pos="100000">
                  <a:srgbClr val="E88F18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tx1"/>
              </a:solidFill>
            </a:ln>
            <a:effectLst/>
          </c:spPr>
          <c:invertIfNegative val="0"/>
          <c:cat>
            <c:numRef>
              <c:f>'1978 -2020'!$B$2:$B$6</c:f>
              <c:numCache>
                <c:formatCode>General</c:formatCode>
                <c:ptCount val="5"/>
                <c:pt idx="0">
                  <c:v>1978</c:v>
                </c:pt>
                <c:pt idx="1">
                  <c:v>1988</c:v>
                </c:pt>
                <c:pt idx="2">
                  <c:v>1998</c:v>
                </c:pt>
                <c:pt idx="3">
                  <c:v>2008</c:v>
                </c:pt>
                <c:pt idx="4">
                  <c:v>2018</c:v>
                </c:pt>
              </c:numCache>
            </c:numRef>
          </c:cat>
          <c:val>
            <c:numRef>
              <c:f>'1978 -2020'!$C$2:$C$6</c:f>
              <c:numCache>
                <c:formatCode>General</c:formatCode>
                <c:ptCount val="5"/>
                <c:pt idx="0">
                  <c:v>1500</c:v>
                </c:pt>
                <c:pt idx="1">
                  <c:v>930</c:v>
                </c:pt>
                <c:pt idx="2">
                  <c:v>152</c:v>
                </c:pt>
                <c:pt idx="3">
                  <c:v>146</c:v>
                </c:pt>
                <c:pt idx="4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0D-4200-925A-29B243148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6463360"/>
        <c:axId val="1226461728"/>
      </c:barChart>
      <c:catAx>
        <c:axId val="122646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6461728"/>
        <c:crosses val="autoZero"/>
        <c:auto val="1"/>
        <c:lblAlgn val="ctr"/>
        <c:lblOffset val="100"/>
        <c:noMultiLvlLbl val="0"/>
      </c:catAx>
      <c:valAx>
        <c:axId val="1226461728"/>
        <c:scaling>
          <c:orientation val="minMax"/>
          <c:max val="1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6463360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A6E6B-DC3D-429B-8966-DADFDDDFAA44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258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31258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8846F-1398-47AC-8439-141D82746D6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3967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25BCF-77EE-404F-A7D5-5667F1A7A96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7552"/>
            <a:ext cx="5438775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31258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3FC93-84F9-4372-A7DA-FF9192ABAE1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203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>
              <a:lnSpc>
                <a:spcPct val="90000"/>
              </a:lnSpc>
              <a:spcAft>
                <a:spcPts val="600"/>
              </a:spcAft>
            </a:pPr>
            <a:r>
              <a:rPr lang="en-US" sz="1200" b="1" i="0" dirty="0" smtClean="0">
                <a:effectLst/>
              </a:rPr>
              <a:t>An explanation</a:t>
            </a:r>
          </a:p>
          <a:p>
            <a:pPr indent="-228600" algn="just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0" i="0" dirty="0" smtClean="0">
                <a:effectLst/>
              </a:rPr>
              <a:t>The declines throughout the </a:t>
            </a:r>
            <a:r>
              <a:rPr lang="en-US" sz="1200" dirty="0" smtClean="0"/>
              <a:t>C</a:t>
            </a:r>
            <a:r>
              <a:rPr lang="en-US" sz="1200" b="0" i="0" dirty="0" smtClean="0">
                <a:effectLst/>
              </a:rPr>
              <a:t>orncrake’s range were closely linked to periods of change in the farming systems: from the mechanized cutting and earlier cutting dates to the change from hay to silage with its associated even earlier cutting dates, and often production of two crops from a field. In many areas cutting is now so early that suitable nesting habitat no longer exists in the breeding season.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3FC93-84F9-4372-A7DA-FF9192ABAE1A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75957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Press Speaker:  male Corncrake calling</a:t>
            </a:r>
          </a:p>
          <a:p>
            <a:r>
              <a:rPr lang="en-GB" dirty="0" smtClean="0"/>
              <a:t>Before human use of land for agriculture  and pastoralism, breeding Corn Crakes were probably found mostly in open grass- and sedge-dominated habitats in river floodplains</a:t>
            </a:r>
          </a:p>
          <a:p>
            <a:r>
              <a:rPr lang="en-GB" dirty="0" smtClean="0"/>
              <a:t>(</a:t>
            </a:r>
            <a:r>
              <a:rPr lang="en-GB" dirty="0" err="1" smtClean="0"/>
              <a:t>Flade</a:t>
            </a:r>
            <a:r>
              <a:rPr lang="en-GB" dirty="0" smtClean="0"/>
              <a:t> 1997). The earliest fossil evidence</a:t>
            </a:r>
            <a:r>
              <a:rPr lang="en-GB" baseline="0" dirty="0" smtClean="0"/>
              <a:t> </a:t>
            </a:r>
            <a:r>
              <a:rPr lang="en-GB" dirty="0" smtClean="0"/>
              <a:t>of the species in Britain is from the</a:t>
            </a:r>
            <a:r>
              <a:rPr lang="en-GB" baseline="0" dirty="0" smtClean="0"/>
              <a:t> </a:t>
            </a:r>
            <a:r>
              <a:rPr lang="en-GB" dirty="0" smtClean="0"/>
              <a:t>floodplain of the River Lea in London 7,000–10,000 years ago. They then exploited</a:t>
            </a:r>
            <a:r>
              <a:rPr lang="en-GB" baseline="0" dirty="0" smtClean="0"/>
              <a:t> the advent of agriculture and became more widespread.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Much</a:t>
            </a:r>
            <a:r>
              <a:rPr lang="en-GB" baseline="0" dirty="0" smtClean="0"/>
              <a:t> smaller than expected- size of a blackbird. </a:t>
            </a:r>
          </a:p>
          <a:p>
            <a:r>
              <a:rPr lang="en-GB" baseline="0" dirty="0" smtClean="0"/>
              <a:t>60 </a:t>
            </a:r>
            <a:r>
              <a:rPr lang="en-GB" baseline="0" dirty="0" err="1" smtClean="0"/>
              <a:t>yrs</a:t>
            </a:r>
            <a:r>
              <a:rPr lang="en-GB" baseline="0" dirty="0" smtClean="0"/>
              <a:t> ago everyone familiar with the Corncrake</a:t>
            </a:r>
          </a:p>
          <a:p>
            <a:r>
              <a:rPr lang="en-GB" baseline="0" dirty="0" smtClean="0"/>
              <a:t>Their loss has been lamented greatly</a:t>
            </a:r>
          </a:p>
          <a:p>
            <a:endParaRPr lang="en-GB" baseline="0" dirty="0" smtClean="0"/>
          </a:p>
          <a:p>
            <a:r>
              <a:rPr lang="en-GB" baseline="0" dirty="0" smtClean="0"/>
              <a:t>Photograph- wonderful long chestnut coloured wings</a:t>
            </a:r>
            <a:endParaRPr lang="en-GB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196A9-9C8E-4698-8AA4-810305E7B192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4286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Dates can vary by up to 3 weeks depending</a:t>
            </a:r>
            <a:r>
              <a:rPr lang="en-GB" baseline="0" dirty="0" smtClean="0"/>
              <a:t> on environmental factors but the first clutch is usually laid around mid-may</a:t>
            </a:r>
          </a:p>
          <a:p>
            <a:endParaRPr lang="en-GB" baseline="0" dirty="0" smtClean="0"/>
          </a:p>
          <a:p>
            <a:r>
              <a:rPr lang="en-GB" baseline="0" dirty="0" smtClean="0"/>
              <a:t>Male can prepare several nests but female choose one and lays 8-12 eggs</a:t>
            </a:r>
          </a:p>
          <a:p>
            <a:endParaRPr lang="en-GB" baseline="0" dirty="0" smtClean="0"/>
          </a:p>
          <a:p>
            <a:r>
              <a:rPr lang="en-GB" baseline="0" dirty="0" smtClean="0"/>
              <a:t>A clutch of 8-12 grey-green blotchy eggs are laid one a day from early May onwards. If the eggs are lost, she will lay a replacement clutch. Incubation begins with the last egg and lasts 16-19 days. The brood hatches synchronously. </a:t>
            </a:r>
          </a:p>
          <a:p>
            <a:endParaRPr lang="en-GB" dirty="0" smtClean="0"/>
          </a:p>
          <a:p>
            <a:r>
              <a:rPr lang="en-GB" dirty="0" smtClean="0"/>
              <a:t>Chicks</a:t>
            </a:r>
            <a:r>
              <a:rPr lang="en-GB" baseline="0" dirty="0" smtClean="0"/>
              <a:t> cared for by mother for 10-12 days and then abandoned to independence.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Chicks are fully fledged and depart around 44 days old</a:t>
            </a:r>
          </a:p>
          <a:p>
            <a:endParaRPr lang="en-GB" baseline="0" dirty="0" smtClean="0"/>
          </a:p>
          <a:p>
            <a:r>
              <a:rPr lang="en-GB" baseline="0" dirty="0" smtClean="0"/>
              <a:t>Second brood is a similar pattern though the female may care or them slightly longer</a:t>
            </a:r>
          </a:p>
          <a:p>
            <a:endParaRPr lang="en-GB" baseline="0" dirty="0" smtClean="0"/>
          </a:p>
          <a:p>
            <a:r>
              <a:rPr lang="en-GB" baseline="0" dirty="0" smtClean="0"/>
              <a:t>Female undergoes a moult and departs at a similar time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birds prefer early cover such as nettles, cow parsley and iris during the first brood but then switch preference to meadows for the second brood.</a:t>
            </a:r>
          </a:p>
          <a:p>
            <a:endParaRPr lang="en-GB" baseline="0" dirty="0" smtClean="0"/>
          </a:p>
          <a:p>
            <a:r>
              <a:rPr lang="en-GB" baseline="0" dirty="0" smtClean="0"/>
              <a:t>Post-harvest, strips of refugia &gt;10m are required to provide shelter and foraging areas.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196A9-9C8E-4698-8AA4-810305E7B192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11053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5346-851A-40FB-BC93-8BC2A4D7D2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B7195-F565-4BC7-8790-2FC9E2C77E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C167C-9298-4F03-A836-4B9A6ADE5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17EB2-BB08-48A1-B611-F6907E4C7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56F6B-99CE-41CA-8617-16632C587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3080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B4AD9-37AA-40FF-9404-54977CEE2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54BF88-F8EC-4AA8-8531-F8A06D235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EF397-E48F-4952-9618-4671AC326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5BF41-5528-4B5F-B85D-48FCD439D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2C10A-2428-4BAE-85B0-04806C354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839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885AD-0063-497C-ACF9-A90A426827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C7136-5EEC-481A-A5BF-68C7AB5B4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83C30-1E94-4794-BFB2-51B9C35D4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236CA-E7AD-41DF-A05C-6DB07E370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8F484-7873-4A63-8EAF-401D3CCF9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1838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5B41-3D38-4429-9864-67671087F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7AD14-40B3-4734-B366-744B25029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6566F-556C-485E-A230-8684FDA6F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2C58C-16B7-4F92-9FE3-233DE259E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D9D14-1565-4D16-9D80-2AEEC44E2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1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6501E-0E6D-411B-8A7E-E9CE8437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79E07-5E68-4BEA-A9DD-F0769A14A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0EB83-351E-42CF-963B-485E4966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0377F-475F-4E5F-9016-7FA40117F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45291-B49D-45A1-9127-3944CC408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7169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3254-9DBA-4B71-8D4F-D8DEE004E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A4F53-B423-4C84-942F-6FF68F708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348FA6-A4D5-49A4-9C3C-38420A7365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907E3-2ED4-4264-96DD-006DCDC5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461A7E-34D5-444C-9372-07745F5E1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F8B7E-F7F5-49AB-A5D4-C533ADF12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979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786FF-A0F9-4F77-93BC-7E5CCF4C0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59C4BC-69DA-4C32-8A74-E3D6DFDFD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29B88-4927-4B73-896F-23AA6C56D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A9B186-454B-4403-85AB-2FC4CECE31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31FABD-82BD-493A-9A1C-6CC49235D9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55FA3F-4495-4CDE-BACE-6E2A5701C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B4FDBE-798F-4F91-BED1-21B9E5FF0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C666C3-9F67-44A3-9E4A-271D1CF43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5084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14072-786F-4E39-8AA8-7F3A24A4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0A9DE-D3AE-4139-9196-2AA62748E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E09E7-99E2-4EB3-B922-9281E8503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39B26-F8D6-4863-BFBD-590FAF1D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48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2EF1AF-3D75-44A8-973F-BE7BA1DF2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B4CB7C-608E-4CB8-959A-C4DD7AD0F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F2D28E-D0B8-4F56-9D33-CB31BFE7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96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4AFFB-DA72-4636-ADE9-66ECBE8B0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A9F61-4DC3-4F47-A2F6-3D55968D2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0E1A60-01FB-466C-A9AA-FBDB1FCDB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EA907E-99EF-4C46-82CC-2D7F231F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C09E3-6B3C-4AA5-ACF4-CBEDEAD5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96D24A-D6EA-49E3-BA2A-8A144F435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4649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3078-28BF-4321-B7D2-7F18A7B80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D761C4-7C62-434A-A104-D8B4E72F8C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0E712-07DC-4D98-BC9E-0828B6A3B9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5E2D1-5ECC-4E6D-8215-39B6531A9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EC1A9-8D21-4BA5-B41E-FDCF3273E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F0F0EC-35A2-4051-AB14-99A749F02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736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34BD4F-5AD0-4D35-8E98-CC17F3C85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E2BBB-0CA7-4173-B55F-BF793063B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DF5D3-2067-4CE7-84AC-C5CF845ED2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D8D30-A0D7-4DE9-9C80-E1A7F402241F}" type="datetimeFigureOut">
              <a:rPr lang="en-IE" smtClean="0"/>
              <a:t>20/02/2023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4DC6E-E8F3-41AC-BEB1-FED2AE3B4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CED2B-8E2E-416C-A990-4D0A871DA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317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1.jpg@01D81777.8486BF40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cid:image001.jpg@01D81777.8486BF4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1.jpe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cid:image001.jpg@01D81777.8486BF40" TargetMode="External"/><Relationship Id="rId4" Type="http://schemas.openxmlformats.org/officeDocument/2006/relationships/image" Target="../media/image24.png"/><Relationship Id="rId9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1.jpg@01D81777.8486BF4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cid:image001.jpg@01D81777.8486BF4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cid:image001.jpg@01D81777.8486BF4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cid:image001.jpg@01D81777.8486BF40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1.jpg@01D81777.8486BF40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image" Target="cid:image001.jpg@01D81777.8486BF4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cid:image001.jpg@01D81777.8486BF40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pngimg.com/download/87309" TargetMode="External"/><Relationship Id="rId7" Type="http://schemas.openxmlformats.org/officeDocument/2006/relationships/hyperlink" Target="http://www.pngall.com/worms-pn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cid:image001.jpg@01D81777.8486BF40" TargetMode="External"/><Relationship Id="rId5" Type="http://schemas.openxmlformats.org/officeDocument/2006/relationships/hyperlink" Target="http://www.pngall.com/snail-png" TargetMode="External"/><Relationship Id="rId10" Type="http://schemas.openxmlformats.org/officeDocument/2006/relationships/image" Target="../media/image4.jpeg"/><Relationship Id="rId4" Type="http://schemas.openxmlformats.org/officeDocument/2006/relationships/image" Target="../media/image16.png"/><Relationship Id="rId9" Type="http://schemas.openxmlformats.org/officeDocument/2006/relationships/hyperlink" Target="http://www.pngall.com/sesame-seeds-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2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8017C8-4515-4DB6-BA58-351F2768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527" y="4418167"/>
            <a:ext cx="6538033" cy="1603491"/>
          </a:xfrm>
        </p:spPr>
        <p:txBody>
          <a:bodyPr vert="horz" wrap="square" lIns="91440" tIns="45720" rIns="91440" bIns="45720" rtlCol="0" anchor="b">
            <a:normAutofit fontScale="90000"/>
          </a:bodyPr>
          <a:lstStyle/>
          <a:p>
            <a:pPr algn="ctr"/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 </a:t>
            </a:r>
            <a:r>
              <a:rPr lang="en-US" sz="4300" b="1" kern="12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Traonach</a:t>
            </a: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/ The Corncrake</a:t>
            </a:r>
            <a:b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US" sz="4300" b="1" dirty="0">
                <a:solidFill>
                  <a:srgbClr val="FF0000"/>
                </a:solidFill>
              </a:rPr>
              <a:t>(</a:t>
            </a:r>
            <a:r>
              <a:rPr lang="en-US" sz="4300" b="1" i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Crex </a:t>
            </a:r>
            <a:r>
              <a:rPr lang="en-US" sz="4300" b="1" i="1" kern="1200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crex</a:t>
            </a: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b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US" sz="4300" b="1" dirty="0" err="1" smtClean="0">
                <a:solidFill>
                  <a:srgbClr val="FF0000"/>
                </a:solidFill>
              </a:rPr>
              <a:t>Schoools</a:t>
            </a:r>
            <a:r>
              <a:rPr lang="en-US" sz="4300" b="1" dirty="0" smtClean="0">
                <a:solidFill>
                  <a:srgbClr val="FF0000"/>
                </a:solidFill>
              </a:rPr>
              <a:t> </a:t>
            </a:r>
            <a:r>
              <a:rPr lang="en-US" sz="4300" b="1" dirty="0" err="1" smtClean="0">
                <a:solidFill>
                  <a:srgbClr val="FF0000"/>
                </a:solidFill>
              </a:rPr>
              <a:t>Programme</a:t>
            </a:r>
            <a:r>
              <a:rPr lang="en-US" sz="4300" b="1" dirty="0" smtClean="0">
                <a:solidFill>
                  <a:srgbClr val="FF0000"/>
                </a:solidFill>
              </a:rPr>
              <a:t> Session 1</a:t>
            </a:r>
            <a:endParaRPr lang="en-US" sz="43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 descr="A picture containing grass, outdoor, sky, plant&#10;&#10;Description automatically generated">
            <a:extLst>
              <a:ext uri="{FF2B5EF4-FFF2-40B4-BE49-F238E27FC236}">
                <a16:creationId xmlns:a16="http://schemas.microsoft.com/office/drawing/2014/main" id="{AC6FDD56-3A4A-4BA9-A79F-88EE0E65DC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" r="1" b="6541"/>
          <a:stretch/>
        </p:blipFill>
        <p:spPr>
          <a:xfrm>
            <a:off x="6" y="-1"/>
            <a:ext cx="6000749" cy="3911828"/>
          </a:xfrm>
          <a:custGeom>
            <a:avLst/>
            <a:gdLst/>
            <a:ahLst/>
            <a:cxnLst/>
            <a:rect l="l" t="t" r="r" b="b"/>
            <a:pathLst>
              <a:path w="6000749" h="3911828">
                <a:moveTo>
                  <a:pt x="0" y="0"/>
                </a:moveTo>
                <a:lnTo>
                  <a:pt x="6000749" y="0"/>
                </a:lnTo>
                <a:lnTo>
                  <a:pt x="6000749" y="3767827"/>
                </a:lnTo>
                <a:lnTo>
                  <a:pt x="5572124" y="3740378"/>
                </a:lnTo>
                <a:lnTo>
                  <a:pt x="0" y="3911828"/>
                </a:lnTo>
                <a:close/>
              </a:path>
            </a:pathLst>
          </a:custGeom>
        </p:spPr>
      </p:pic>
      <p:pic>
        <p:nvPicPr>
          <p:cNvPr id="7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9C5E33E5-FAD8-4FCF-BCD5-0F86D73A35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" r="1" b="7900"/>
          <a:stretch/>
        </p:blipFill>
        <p:spPr>
          <a:xfrm>
            <a:off x="6191245" y="-1"/>
            <a:ext cx="6000750" cy="3988028"/>
          </a:xfrm>
          <a:custGeom>
            <a:avLst/>
            <a:gdLst/>
            <a:ahLst/>
            <a:cxnLst/>
            <a:rect l="l" t="t" r="r" b="b"/>
            <a:pathLst>
              <a:path w="6000750" h="3988028">
                <a:moveTo>
                  <a:pt x="0" y="0"/>
                </a:moveTo>
                <a:lnTo>
                  <a:pt x="6000750" y="0"/>
                </a:lnTo>
                <a:lnTo>
                  <a:pt x="6000750" y="797153"/>
                </a:lnTo>
                <a:lnTo>
                  <a:pt x="6000750" y="2634343"/>
                </a:lnTo>
                <a:lnTo>
                  <a:pt x="6000750" y="3911828"/>
                </a:lnTo>
                <a:lnTo>
                  <a:pt x="3248025" y="3988028"/>
                </a:lnTo>
                <a:lnTo>
                  <a:pt x="0" y="3780026"/>
                </a:lnTo>
                <a:close/>
              </a:path>
            </a:pathLst>
          </a:custGeom>
        </p:spPr>
      </p:pic>
      <p:grpSp>
        <p:nvGrpSpPr>
          <p:cNvPr id="29" name="Group 24">
            <a:extLst>
              <a:ext uri="{FF2B5EF4-FFF2-40B4-BE49-F238E27FC236}">
                <a16:creationId xmlns:a16="http://schemas.microsoft.com/office/drawing/2014/main" id="{AC0B7807-0C83-4963-821A-69B172722E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B027EC7-3252-48A2-A7A4-1741F72E47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EBC51E4-7477-4290-BBD0-18AD942C36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4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Signature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995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DC6FCD-811B-436E-9FEE-FC957486CD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erson holding a small animal&#10;&#10;Description automatically generated with low confidence">
            <a:extLst>
              <a:ext uri="{FF2B5EF4-FFF2-40B4-BE49-F238E27FC236}">
                <a16:creationId xmlns:a16="http://schemas.microsoft.com/office/drawing/2014/main" id="{7DE59275-4C7C-4C10-BA4E-3D3070576A7A}"/>
              </a:ext>
            </a:extLst>
          </p:cNvPr>
          <p:cNvPicPr/>
          <p:nvPr/>
        </p:nvPicPr>
        <p:blipFill rotWithShape="1">
          <a:blip r:embed="rId2"/>
          <a:srcRect t="21355" r="-2" b="5881"/>
          <a:stretch/>
        </p:blipFill>
        <p:spPr>
          <a:xfrm>
            <a:off x="198738" y="171716"/>
            <a:ext cx="5804105" cy="3167426"/>
          </a:xfrm>
          <a:prstGeom prst="rect">
            <a:avLst/>
          </a:prstGeom>
        </p:spPr>
      </p:pic>
      <p:pic>
        <p:nvPicPr>
          <p:cNvPr id="2" name="Picture 6" descr="See the source image">
            <a:extLst>
              <a:ext uri="{FF2B5EF4-FFF2-40B4-BE49-F238E27FC236}">
                <a16:creationId xmlns:a16="http://schemas.microsoft.com/office/drawing/2014/main" id="{5D1925F7-BF88-4975-BEE1-3679E6B64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9" r="2" b="14742"/>
          <a:stretch/>
        </p:blipFill>
        <p:spPr bwMode="auto">
          <a:xfrm>
            <a:off x="6195373" y="171717"/>
            <a:ext cx="5797883" cy="31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31FBC759-BF21-4726-8818-CF6FA82EE7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9" r="-2" b="20158"/>
          <a:stretch/>
        </p:blipFill>
        <p:spPr>
          <a:xfrm>
            <a:off x="198739" y="3510858"/>
            <a:ext cx="5804105" cy="2789948"/>
          </a:xfrm>
          <a:prstGeom prst="rect">
            <a:avLst/>
          </a:prstGeom>
        </p:spPr>
      </p:pic>
      <p:pic>
        <p:nvPicPr>
          <p:cNvPr id="4" name="Picture 4" descr="See the source image">
            <a:extLst>
              <a:ext uri="{FF2B5EF4-FFF2-40B4-BE49-F238E27FC236}">
                <a16:creationId xmlns:a16="http://schemas.microsoft.com/office/drawing/2014/main" id="{190C6896-5657-4602-BD45-D42FFB2D06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2" r="2" b="26269"/>
          <a:stretch/>
        </p:blipFill>
        <p:spPr bwMode="auto">
          <a:xfrm>
            <a:off x="6200059" y="3510858"/>
            <a:ext cx="5797883" cy="278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35AE1BE5-8295-4C48-B837-004B3E274002}"/>
              </a:ext>
            </a:extLst>
          </p:cNvPr>
          <p:cNvSpPr/>
          <p:nvPr/>
        </p:nvSpPr>
        <p:spPr>
          <a:xfrm>
            <a:off x="5362533" y="3871976"/>
            <a:ext cx="1520119" cy="875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Arrow: Up 6">
            <a:extLst>
              <a:ext uri="{FF2B5EF4-FFF2-40B4-BE49-F238E27FC236}">
                <a16:creationId xmlns:a16="http://schemas.microsoft.com/office/drawing/2014/main" id="{29BE6D6A-C043-43F8-A48D-474EF1D5E09C}"/>
              </a:ext>
            </a:extLst>
          </p:cNvPr>
          <p:cNvSpPr/>
          <p:nvPr/>
        </p:nvSpPr>
        <p:spPr>
          <a:xfrm>
            <a:off x="7762461" y="2953664"/>
            <a:ext cx="904461" cy="15268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F7EB02D6-8984-41CE-B23A-8BE026945E72}"/>
              </a:ext>
            </a:extLst>
          </p:cNvPr>
          <p:cNvSpPr/>
          <p:nvPr/>
        </p:nvSpPr>
        <p:spPr>
          <a:xfrm>
            <a:off x="5227983" y="1789043"/>
            <a:ext cx="1669206" cy="7767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E14B91-2613-4E12-89A7-DC9DAB4CC86E}"/>
              </a:ext>
            </a:extLst>
          </p:cNvPr>
          <p:cNvSpPr txBox="1"/>
          <p:nvPr/>
        </p:nvSpPr>
        <p:spPr>
          <a:xfrm>
            <a:off x="0" y="6300806"/>
            <a:ext cx="1218895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Breeding Behaviour</a:t>
            </a:r>
            <a:endParaRPr lang="en-IE" sz="3200" b="1" dirty="0"/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12D6C062-88E8-4B2F-BEBE-6E5E1611074C}"/>
              </a:ext>
            </a:extLst>
          </p:cNvPr>
          <p:cNvSpPr/>
          <p:nvPr/>
        </p:nvSpPr>
        <p:spPr>
          <a:xfrm rot="16200000">
            <a:off x="519291" y="3257567"/>
            <a:ext cx="1669206" cy="7767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Picture 11" descr="Signature"/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86221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22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e7535422-b2ee-49c4-93c4-b8e30ac3e847" descr="Image">
            <a:extLst>
              <a:ext uri="{FF2B5EF4-FFF2-40B4-BE49-F238E27FC236}">
                <a16:creationId xmlns:a16="http://schemas.microsoft.com/office/drawing/2014/main" id="{1165F300-AF37-41CC-8725-6B07257F4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9" r="1" b="23521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ADDDA4D-135D-4745-BE80-6AA803162D34}"/>
              </a:ext>
            </a:extLst>
          </p:cNvPr>
          <p:cNvCxnSpPr/>
          <p:nvPr/>
        </p:nvCxnSpPr>
        <p:spPr>
          <a:xfrm flipH="1">
            <a:off x="6169981" y="1056443"/>
            <a:ext cx="71021" cy="3817398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C5EEC3-3713-41A4-880F-B3F0D5C8A1C5}"/>
              </a:ext>
            </a:extLst>
          </p:cNvPr>
          <p:cNvSpPr txBox="1"/>
          <p:nvPr/>
        </p:nvSpPr>
        <p:spPr>
          <a:xfrm>
            <a:off x="4776186" y="2654423"/>
            <a:ext cx="122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3cm</a:t>
            </a:r>
            <a:endParaRPr lang="en-I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FA43368-3A23-4412-9944-94F61D644B62}"/>
              </a:ext>
            </a:extLst>
          </p:cNvPr>
          <p:cNvCxnSpPr/>
          <p:nvPr/>
        </p:nvCxnSpPr>
        <p:spPr>
          <a:xfrm>
            <a:off x="7288567" y="5166804"/>
            <a:ext cx="1917577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802501A-2033-45E7-8DC4-BA8750B1DBBE}"/>
              </a:ext>
            </a:extLst>
          </p:cNvPr>
          <p:cNvSpPr txBox="1"/>
          <p:nvPr/>
        </p:nvSpPr>
        <p:spPr>
          <a:xfrm>
            <a:off x="7528263" y="5548544"/>
            <a:ext cx="3703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1cm</a:t>
            </a:r>
          </a:p>
          <a:p>
            <a:r>
              <a:rPr lang="en-GB" dirty="0" smtClean="0"/>
              <a:t>Lays 8/12 blueish grey eggs with brown speckles, Why this colour? </a:t>
            </a:r>
            <a:endParaRPr lang="en-IE" dirty="0"/>
          </a:p>
        </p:txBody>
      </p:sp>
      <p:pic>
        <p:nvPicPr>
          <p:cNvPr id="14" name="Picture 13" descr="A person holding a small animal&#10;&#10;Description automatically generated with low confidence">
            <a:extLst>
              <a:ext uri="{FF2B5EF4-FFF2-40B4-BE49-F238E27FC236}">
                <a16:creationId xmlns:a16="http://schemas.microsoft.com/office/drawing/2014/main" id="{A8EC9E65-04C9-435A-B5CA-FB42FE296B35}"/>
              </a:ext>
            </a:extLst>
          </p:cNvPr>
          <p:cNvPicPr/>
          <p:nvPr/>
        </p:nvPicPr>
        <p:blipFill rotWithShape="1">
          <a:blip r:embed="rId3"/>
          <a:srcRect l="2873" r="-3" b="-3"/>
          <a:stretch/>
        </p:blipFill>
        <p:spPr>
          <a:xfrm>
            <a:off x="55969" y="3950562"/>
            <a:ext cx="3521732" cy="2907437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  <p:pic>
        <p:nvPicPr>
          <p:cNvPr id="10" name="Picture 9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07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6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Corncrake lifecycle timeline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Mowing season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Appendix 4</a:t>
            </a:r>
            <a:endParaRPr lang="en-IE" sz="24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0973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613610" y="4232887"/>
          <a:ext cx="11201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April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May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June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July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August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September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/>
                        <a:t>October</a:t>
                      </a:r>
                      <a:endParaRPr lang="en-I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765819" y="3633536"/>
            <a:ext cx="1058779" cy="44516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>
                <a:solidFill>
                  <a:schemeClr val="tx1"/>
                </a:solidFill>
              </a:rPr>
              <a:t>Arrival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24598" y="3633536"/>
            <a:ext cx="530854" cy="445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</a:rPr>
              <a:t>L</a:t>
            </a:r>
            <a:r>
              <a:rPr lang="en-IE" dirty="0" smtClean="0">
                <a:solidFill>
                  <a:schemeClr val="tx1"/>
                </a:solidFill>
              </a:rPr>
              <a:t>ay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2932" y="3633535"/>
            <a:ext cx="1121134" cy="44516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100" dirty="0" smtClean="0">
                <a:solidFill>
                  <a:schemeClr val="tx1"/>
                </a:solidFill>
              </a:rPr>
              <a:t>Independent chicks</a:t>
            </a:r>
            <a:endParaRPr lang="en-IE" sz="11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55452" y="3633536"/>
            <a:ext cx="1058779" cy="44516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Incubation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4231" y="3633535"/>
            <a:ext cx="658701" cy="44516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Chick care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39753" y="2965782"/>
            <a:ext cx="530854" cy="445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</a:rPr>
              <a:t>L</a:t>
            </a:r>
            <a:r>
              <a:rPr lang="en-IE" dirty="0" smtClean="0">
                <a:solidFill>
                  <a:schemeClr val="tx1"/>
                </a:solidFill>
              </a:rPr>
              <a:t>ay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06030" y="2965781"/>
            <a:ext cx="978011" cy="44516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100" dirty="0" smtClean="0">
                <a:solidFill>
                  <a:schemeClr val="tx1"/>
                </a:solidFill>
              </a:rPr>
              <a:t>Independent chicks</a:t>
            </a:r>
            <a:endParaRPr lang="en-IE" sz="11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70607" y="2965782"/>
            <a:ext cx="1058779" cy="44516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Incubation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29386" y="2965781"/>
            <a:ext cx="776645" cy="44516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Chick care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39701" y="2220935"/>
            <a:ext cx="1058779" cy="4451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Departure</a:t>
            </a:r>
            <a:endParaRPr lang="en-IE" sz="1400" dirty="0">
              <a:solidFill>
                <a:schemeClr val="tx1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275" y="4757909"/>
            <a:ext cx="1684258" cy="1262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226" y="4704255"/>
            <a:ext cx="1801054" cy="13507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434" y="4704255"/>
            <a:ext cx="1801054" cy="13507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505" y="4721853"/>
            <a:ext cx="1777590" cy="133319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117708" y="2220936"/>
            <a:ext cx="1421993" cy="445169"/>
          </a:xfrm>
          <a:prstGeom prst="rect">
            <a:avLst/>
          </a:prstGeom>
          <a:solidFill>
            <a:srgbClr val="FF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Female moult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194066" y="3633535"/>
            <a:ext cx="1058779" cy="4451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Departure</a:t>
            </a:r>
            <a:endParaRPr lang="en-IE" sz="14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499806" y="2965781"/>
            <a:ext cx="1058779" cy="4451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400" dirty="0" smtClean="0">
                <a:solidFill>
                  <a:schemeClr val="tx1"/>
                </a:solidFill>
              </a:rPr>
              <a:t>Departure</a:t>
            </a:r>
            <a:endParaRPr lang="en-IE" sz="1400" dirty="0">
              <a:solidFill>
                <a:schemeClr val="tx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99" y="4765785"/>
            <a:ext cx="1684258" cy="1262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510" y="454005"/>
            <a:ext cx="2328225" cy="17493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8152" y="349108"/>
            <a:ext cx="1619250" cy="20669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949" y="413911"/>
            <a:ext cx="2496584" cy="18724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4374" y="418298"/>
            <a:ext cx="2086482" cy="164845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437421" y="2203337"/>
            <a:ext cx="4338833" cy="464313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3422" y="4593845"/>
            <a:ext cx="1953342" cy="1465006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780272" y="2203337"/>
            <a:ext cx="1747960" cy="464313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2" name="Picture 31" descr="Signature"/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121" y="6158177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633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3" grpId="0" animBg="1"/>
      <p:bldP spid="21" grpId="0" animBg="1"/>
      <p:bldP spid="28" grpId="0" animBg="1"/>
      <p:bldP spid="31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636DA7A-090F-4D44-9EA5-EF3288EC18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50" t="18900" b="5827"/>
          <a:stretch/>
        </p:blipFill>
        <p:spPr bwMode="auto">
          <a:xfrm>
            <a:off x="0" y="0"/>
            <a:ext cx="12192000" cy="636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6D3035-BB07-4F3C-88A5-A1021B631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Why does the Corncrake need to be protected?</a:t>
            </a:r>
          </a:p>
        </p:txBody>
      </p:sp>
      <p:pic>
        <p:nvPicPr>
          <p:cNvPr id="5" name="Picture 4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39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8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Wildlife Friendly Mowing (WFM)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Allows wildlife to escape to a safe refuge area</a:t>
            </a:r>
            <a:endParaRPr lang="en-IE" sz="36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Appendix 5</a:t>
            </a:r>
            <a:endParaRPr lang="en-IE" sz="24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7590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E9480-A4CD-47C1-AA3C-F172E7801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Mowing </a:t>
            </a:r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 Wildlife Conservation!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F4FC3-72A4-4E9F-B90F-D20FD21A1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99488"/>
            <a:ext cx="10839449" cy="4601337"/>
          </a:xfrm>
          <a:prstGeom prst="rect">
            <a:avLst/>
          </a:prstGeom>
        </p:spPr>
      </p:pic>
      <p:pic>
        <p:nvPicPr>
          <p:cNvPr id="5" name="Picture 4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96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D31FC2-A6E3-4EB1-880F-44B7EF6D5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03" b="1927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Picture 3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562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6FB88F-8A97-479D-A39F-62A0376975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53" b="1255"/>
          <a:stretch/>
        </p:blipFill>
        <p:spPr>
          <a:xfrm>
            <a:off x="-3049" y="-115400"/>
            <a:ext cx="12191999" cy="6857990"/>
          </a:xfrm>
          <a:prstGeom prst="rect">
            <a:avLst/>
          </a:prstGeom>
        </p:spPr>
      </p:pic>
      <p:pic>
        <p:nvPicPr>
          <p:cNvPr id="5" name="Picture 4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053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0AD0AB-1715-4E86-A6B8-D01BA763BB21}"/>
              </a:ext>
            </a:extLst>
          </p:cNvPr>
          <p:cNvPicPr/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82CEC0-D9CC-4D27-8361-DDF7C3FB6101}"/>
              </a:ext>
            </a:extLst>
          </p:cNvPr>
          <p:cNvSpPr/>
          <p:nvPr/>
        </p:nvSpPr>
        <p:spPr>
          <a:xfrm>
            <a:off x="855750" y="5717220"/>
            <a:ext cx="58291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E" sz="4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Farming for </a:t>
            </a:r>
            <a:r>
              <a:rPr lang="en-IE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Wildlife</a:t>
            </a:r>
          </a:p>
          <a:p>
            <a:pPr algn="ctr"/>
            <a:r>
              <a:rPr lang="en-IE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Flushing Bars</a:t>
            </a:r>
            <a:endParaRPr lang="en-IE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5" name="Picture 4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901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55" y="370114"/>
            <a:ext cx="11066932" cy="6059859"/>
          </a:xfrm>
          <a:prstGeom prst="rect">
            <a:avLst/>
          </a:prstGeom>
        </p:spPr>
      </p:pic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7424928" y="1646603"/>
          <a:ext cx="4223402" cy="3591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/>
          <p:cNvSpPr/>
          <p:nvPr/>
        </p:nvSpPr>
        <p:spPr>
          <a:xfrm>
            <a:off x="882315" y="2319045"/>
            <a:ext cx="3395771" cy="32217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/>
              <a:t>Current status: in </a:t>
            </a:r>
            <a:r>
              <a:rPr lang="en-IE" sz="2000" dirty="0" smtClean="0"/>
              <a:t>decline</a:t>
            </a:r>
          </a:p>
          <a:p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/>
              <a:t>Population loss 85-90% (1978</a:t>
            </a:r>
            <a:r>
              <a:rPr lang="en-IE" sz="2000" dirty="0" smtClean="0"/>
              <a:t>)</a:t>
            </a:r>
          </a:p>
          <a:p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/>
              <a:t>Range contraction 93% (1978</a:t>
            </a:r>
            <a:r>
              <a:rPr lang="en-IE" sz="2000" dirty="0" smtClean="0"/>
              <a:t>)</a:t>
            </a:r>
          </a:p>
          <a:p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/>
              <a:t>Population est. 150-160 (5 year</a:t>
            </a:r>
            <a:r>
              <a:rPr lang="en-IE" dirty="0"/>
              <a:t>)</a:t>
            </a:r>
          </a:p>
        </p:txBody>
      </p:sp>
      <p:pic>
        <p:nvPicPr>
          <p:cNvPr id="6" name="Picture 5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887" y="5726008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486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IE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6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endParaRPr lang="en-IE" sz="60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6000" dirty="0">
                <a:solidFill>
                  <a:srgbClr val="FF0000"/>
                </a:solidFill>
              </a:rPr>
              <a:t>Seed planting</a:t>
            </a:r>
          </a:p>
          <a:p>
            <a:pPr marL="0" indent="0" algn="ctr">
              <a:buNone/>
            </a:pPr>
            <a:endParaRPr lang="en-IE" sz="60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3500" dirty="0" smtClean="0">
                <a:solidFill>
                  <a:srgbClr val="FF0000"/>
                </a:solidFill>
              </a:rPr>
              <a:t>Creating Good </a:t>
            </a:r>
            <a:r>
              <a:rPr lang="en-IE" sz="3500" dirty="0" smtClean="0">
                <a:solidFill>
                  <a:srgbClr val="FF0000"/>
                </a:solidFill>
              </a:rPr>
              <a:t>Corncrake Habitats</a:t>
            </a:r>
            <a:endParaRPr lang="en-IE" sz="35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290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2716A6-3821-423A-996A-E454F4DFB7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9" b="2679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4C7040-6CB8-47E7-85AF-56A2940EE943}"/>
              </a:ext>
            </a:extLst>
          </p:cNvPr>
          <p:cNvSpPr txBox="1"/>
          <p:nvPr/>
        </p:nvSpPr>
        <p:spPr>
          <a:xfrm>
            <a:off x="8258507" y="1484020"/>
            <a:ext cx="25567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Seed </a:t>
            </a:r>
            <a:r>
              <a:rPr lang="en-GB" sz="3600" b="1" dirty="0" smtClean="0"/>
              <a:t>Collection</a:t>
            </a:r>
          </a:p>
          <a:p>
            <a:r>
              <a:rPr lang="en-GB" sz="3600" b="1" dirty="0" smtClean="0"/>
              <a:t>Common Hogweed</a:t>
            </a:r>
            <a:endParaRPr lang="en-IE" sz="3600" b="1" dirty="0"/>
          </a:p>
        </p:txBody>
      </p:sp>
      <p:pic>
        <p:nvPicPr>
          <p:cNvPr id="4" name="Picture 3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132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1417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eaten&#10;&#10;Description automatically generated">
            <a:extLst>
              <a:ext uri="{FF2B5EF4-FFF2-40B4-BE49-F238E27FC236}">
                <a16:creationId xmlns:a16="http://schemas.microsoft.com/office/drawing/2014/main" id="{9A0B2E71-D898-4BDC-8FC0-AB4F57FD03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5" b="758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Picture 3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2790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ctus in a pot&#10;&#10;Description automatically generated with medium confidence">
            <a:extLst>
              <a:ext uri="{FF2B5EF4-FFF2-40B4-BE49-F238E27FC236}">
                <a16:creationId xmlns:a16="http://schemas.microsoft.com/office/drawing/2014/main" id="{6A894AA7-1276-4AA2-9D74-D17D104CDF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83" r="1" b="4078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Picture 3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 rot="10800000" flipH="1" flipV="1">
            <a:off x="9144000" y="2321017"/>
            <a:ext cx="21410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Seed Collection</a:t>
            </a:r>
          </a:p>
          <a:p>
            <a:r>
              <a:rPr lang="en-GB" sz="2400" b="1" dirty="0"/>
              <a:t>Cow Parsnip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1437255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-20210810-WA0002">
            <a:hlinkClick r:id="" action="ppaction://media"/>
            <a:extLst>
              <a:ext uri="{FF2B5EF4-FFF2-40B4-BE49-F238E27FC236}">
                <a16:creationId xmlns:a16="http://schemas.microsoft.com/office/drawing/2014/main" id="{ECB48565-86B0-42F6-B1B0-A6A1152F5A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419" y="275303"/>
            <a:ext cx="10766323" cy="5611763"/>
          </a:xfrm>
          <a:prstGeom prst="rect">
            <a:avLst/>
          </a:prstGeom>
        </p:spPr>
      </p:pic>
      <p:pic>
        <p:nvPicPr>
          <p:cNvPr id="3" name="Picture 2" descr="Signature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08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Picture 2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4190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DC9FA90-21C3-4365-96B2-F8C9EEAE40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748" r="1" b="10748"/>
          <a:stretch/>
        </p:blipFill>
        <p:spPr>
          <a:xfrm>
            <a:off x="4426858" y="3429004"/>
            <a:ext cx="7765144" cy="342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0051DE-EEBD-4D55-BD84-6F0B0F1776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904" r="1" b="23997"/>
          <a:stretch/>
        </p:blipFill>
        <p:spPr>
          <a:xfrm>
            <a:off x="4426853" y="-3"/>
            <a:ext cx="7765146" cy="3434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8AE2D9-4B24-481B-8F92-7794D528D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662400"/>
            <a:ext cx="3634146" cy="1492132"/>
          </a:xfrm>
        </p:spPr>
        <p:txBody>
          <a:bodyPr anchor="t">
            <a:normAutofit/>
          </a:bodyPr>
          <a:lstStyle/>
          <a:p>
            <a:pPr algn="ctr"/>
            <a:r>
              <a:rPr lang="en-IE" sz="3400" b="1" dirty="0"/>
              <a:t>What type of habitats are suitable for Corncrakes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9ADA7-D37D-4750-98AB-2FB0FC4C4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>
            <a:normAutofit/>
          </a:bodyPr>
          <a:lstStyle/>
          <a:p>
            <a:pPr algn="just"/>
            <a:r>
              <a:rPr lang="en-GB" sz="2400" b="0" i="0" dirty="0" smtClean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Generally found in </a:t>
            </a:r>
            <a:r>
              <a:rPr lang="en-GB" sz="2400" b="0" i="0" dirty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tall vegetation (20cm) </a:t>
            </a:r>
            <a:endParaRPr lang="en-GB" sz="2400" b="0" i="0" dirty="0" smtClean="0">
              <a:solidFill>
                <a:schemeClr val="tx1">
                  <a:alpha val="60000"/>
                </a:schemeClr>
              </a:solidFill>
              <a:effectLst/>
              <a:latin typeface="wfont_03611e_cc94bd64a3d0471cb320e0dd0f3365c6"/>
            </a:endParaRPr>
          </a:p>
          <a:p>
            <a:pPr algn="just"/>
            <a:r>
              <a:rPr lang="en-GB" sz="2400" b="0" i="0" dirty="0" smtClean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Hay </a:t>
            </a:r>
            <a:r>
              <a:rPr lang="en-GB" sz="2400" b="0" i="0" dirty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and silage fields, rough pastures, </a:t>
            </a:r>
            <a:endParaRPr lang="en-GB" sz="2400" b="0" i="0" dirty="0" smtClean="0">
              <a:solidFill>
                <a:schemeClr val="tx1">
                  <a:alpha val="60000"/>
                </a:schemeClr>
              </a:solidFill>
              <a:effectLst/>
              <a:latin typeface="wfont_03611e_cc94bd64a3d0471cb320e0dd0f3365c6"/>
            </a:endParaRPr>
          </a:p>
          <a:p>
            <a:pPr algn="just"/>
            <a:r>
              <a:rPr lang="en-GB" sz="2400" b="0" i="0" dirty="0" smtClean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Stands </a:t>
            </a:r>
            <a:r>
              <a:rPr lang="en-GB" sz="2400" b="0" i="0" dirty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of herbaceous </a:t>
            </a:r>
            <a:r>
              <a:rPr lang="en-GB" sz="2400" b="0" i="0" dirty="0" smtClean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species such as Yellow </a:t>
            </a:r>
            <a:r>
              <a:rPr lang="en-GB" sz="2400" b="0" i="0" dirty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flag iris </a:t>
            </a:r>
            <a:r>
              <a:rPr lang="en-GB" sz="2400" b="0" i="0" dirty="0" smtClean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and Nettles</a:t>
            </a:r>
            <a:r>
              <a:rPr lang="en-GB" sz="2400" b="0" i="0" dirty="0">
                <a:solidFill>
                  <a:schemeClr val="tx1">
                    <a:alpha val="60000"/>
                  </a:schemeClr>
                </a:solidFill>
                <a:effectLst/>
                <a:latin typeface="wfont_03611e_cc94bd64a3d0471cb320e0dd0f3365c6"/>
              </a:rPr>
              <a:t>.</a:t>
            </a:r>
            <a:endParaRPr lang="en-IE" sz="2400" dirty="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8" name="Picture 7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094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712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6960F6-78EF-4F17-923D-274E6376E4D7}"/>
              </a:ext>
            </a:extLst>
          </p:cNvPr>
          <p:cNvPicPr/>
          <p:nvPr/>
        </p:nvPicPr>
        <p:blipFill rotWithShape="1">
          <a:blip r:embed="rId2"/>
          <a:srcRect t="1865" r="1" b="1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  <p:pic>
        <p:nvPicPr>
          <p:cNvPr id="3" name="Picture 2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5987781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90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A5EA93-2628-44B6-9119-E28EB5AA5D7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t="23963" b="103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D2F8B3-76D2-43B9-8B7E-3D21F5728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218771"/>
            <a:ext cx="11210925" cy="84330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</a:rPr>
              <a:t>Which side of the </a:t>
            </a:r>
            <a:r>
              <a:rPr lang="en-US" sz="3600" b="1" dirty="0" smtClean="0">
                <a:solidFill>
                  <a:srgbClr val="00B050"/>
                </a:solidFill>
              </a:rPr>
              <a:t>fence </a:t>
            </a:r>
            <a:r>
              <a:rPr lang="en-US" sz="3600" b="1" dirty="0">
                <a:solidFill>
                  <a:srgbClr val="00B050"/>
                </a:solidFill>
              </a:rPr>
              <a:t>is a suitable habitat for Corncrakes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</p:txBody>
      </p:sp>
      <p:pic>
        <p:nvPicPr>
          <p:cNvPr id="5" name="Picture 4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1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Maith</a:t>
            </a:r>
            <a:r>
              <a:rPr lang="en-IE" dirty="0" smtClean="0"/>
              <a:t> </a:t>
            </a:r>
            <a:r>
              <a:rPr lang="en-IE" dirty="0" err="1" smtClean="0"/>
              <a:t>Agat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E" sz="3600" dirty="0" err="1" smtClean="0">
                <a:solidFill>
                  <a:srgbClr val="FF0000"/>
                </a:solidFill>
              </a:rPr>
              <a:t>Aiseolais</a:t>
            </a:r>
            <a:endParaRPr lang="en-IE" sz="3600" dirty="0" smtClean="0">
              <a:solidFill>
                <a:srgbClr val="FF0000"/>
              </a:solidFill>
            </a:endParaRPr>
          </a:p>
          <a:p>
            <a:r>
              <a:rPr lang="en-IE" dirty="0" smtClean="0"/>
              <a:t>An </a:t>
            </a:r>
            <a:r>
              <a:rPr lang="en-IE" dirty="0" err="1" smtClean="0"/>
              <a:t>chéad</a:t>
            </a:r>
            <a:r>
              <a:rPr lang="en-IE" dirty="0" smtClean="0"/>
              <a:t> am </a:t>
            </a:r>
            <a:r>
              <a:rPr lang="en-IE" dirty="0" err="1" smtClean="0"/>
              <a:t>eile</a:t>
            </a:r>
            <a:r>
              <a:rPr lang="en-IE" dirty="0" smtClean="0"/>
              <a:t>….</a:t>
            </a:r>
            <a:endParaRPr lang="en-IE" dirty="0"/>
          </a:p>
          <a:p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mó</a:t>
            </a:r>
            <a:r>
              <a:rPr lang="en-IE" dirty="0" smtClean="0"/>
              <a:t>….,  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lu</a:t>
            </a:r>
            <a:r>
              <a:rPr lang="en-IE" dirty="0" smtClean="0"/>
              <a:t>….</a:t>
            </a:r>
            <a:endParaRPr lang="en-IE" dirty="0"/>
          </a:p>
          <a:p>
            <a:r>
              <a:rPr lang="en-IE" dirty="0" err="1" smtClean="0"/>
              <a:t>Bhain</a:t>
            </a:r>
            <a:r>
              <a:rPr lang="en-IE" dirty="0" smtClean="0"/>
              <a:t> </a:t>
            </a:r>
            <a:r>
              <a:rPr lang="en-IE" dirty="0" err="1" smtClean="0"/>
              <a:t>mé</a:t>
            </a:r>
            <a:r>
              <a:rPr lang="en-IE" dirty="0" smtClean="0"/>
              <a:t> </a:t>
            </a:r>
            <a:r>
              <a:rPr lang="en-IE" dirty="0" err="1" smtClean="0"/>
              <a:t>sult</a:t>
            </a:r>
            <a:r>
              <a:rPr lang="en-IE" dirty="0" smtClean="0"/>
              <a:t> as…</a:t>
            </a:r>
            <a:endParaRPr lang="en-IE" dirty="0"/>
          </a:p>
          <a:p>
            <a:r>
              <a:rPr lang="en-IE" dirty="0" smtClean="0"/>
              <a:t>Ba </a:t>
            </a:r>
            <a:r>
              <a:rPr lang="en-IE" dirty="0" err="1" smtClean="0"/>
              <a:t>mhaith</a:t>
            </a:r>
            <a:r>
              <a:rPr lang="en-IE" dirty="0" smtClean="0"/>
              <a:t> </a:t>
            </a:r>
            <a:r>
              <a:rPr lang="en-IE" dirty="0" err="1" smtClean="0"/>
              <a:t>liom</a:t>
            </a:r>
            <a:r>
              <a:rPr lang="en-IE" dirty="0" smtClean="0"/>
              <a:t> ……a </a:t>
            </a:r>
            <a:r>
              <a:rPr lang="en-IE" dirty="0" err="1" smtClean="0"/>
              <a:t>athrach</a:t>
            </a:r>
            <a:endParaRPr lang="en-IE" dirty="0"/>
          </a:p>
          <a:p>
            <a:endParaRPr lang="en-IE" dirty="0" smtClean="0"/>
          </a:p>
          <a:p>
            <a:r>
              <a:rPr lang="en-IE" dirty="0" err="1" smtClean="0"/>
              <a:t>Poistéir</a:t>
            </a:r>
            <a:endParaRPr lang="en-IE" dirty="0"/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76963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5202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EF14F-7233-4AEF-B3E6-B102946B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656" y="1444741"/>
            <a:ext cx="9357865" cy="1041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Why are Corncrakes threatened?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C128-83BA-46B5-97D5-98A4F6D02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2656" y="2701427"/>
            <a:ext cx="4483324" cy="26999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dirty="0"/>
              <a:t>There are several reasons as to why this has happened:</a:t>
            </a:r>
          </a:p>
          <a:p>
            <a:r>
              <a:rPr lang="en-US" sz="2000" dirty="0"/>
              <a:t>Loss of suitable Habitat</a:t>
            </a:r>
          </a:p>
          <a:p>
            <a:r>
              <a:rPr lang="en-US" sz="2000" dirty="0"/>
              <a:t>Intensification of farming coupled with the use of Machinery</a:t>
            </a:r>
          </a:p>
          <a:p>
            <a:r>
              <a:rPr lang="en-US" sz="2000" dirty="0"/>
              <a:t>Natural Predators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A414B7-24E6-41D3-8F25-C4955EB516C2}"/>
              </a:ext>
            </a:extLst>
          </p:cNvPr>
          <p:cNvSpPr txBox="1"/>
          <p:nvPr/>
        </p:nvSpPr>
        <p:spPr>
          <a:xfrm>
            <a:off x="6256020" y="2701427"/>
            <a:ext cx="4554501" cy="2699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fontAlgn="base">
              <a:lnSpc>
                <a:spcPct val="90000"/>
              </a:lnSpc>
              <a:spcAft>
                <a:spcPts val="600"/>
              </a:spcAft>
            </a:pPr>
            <a:endParaRPr lang="en-US" sz="1700" b="0" i="0" dirty="0">
              <a:effectLst/>
            </a:endParaRPr>
          </a:p>
        </p:txBody>
      </p:sp>
      <p:pic>
        <p:nvPicPr>
          <p:cNvPr id="15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0FD69ED4-AABA-49A9-A8C7-82D5DEFF6E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4" r="7595" b="1"/>
          <a:stretch/>
        </p:blipFill>
        <p:spPr>
          <a:xfrm>
            <a:off x="4114181" y="4075917"/>
            <a:ext cx="1981200" cy="1886045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  <p:pic>
        <p:nvPicPr>
          <p:cNvPr id="6" name="Picture 5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99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0042E45A-1C67-4A28-A5C8-D96ECA28AA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17495" t="20724" r="13195" b="8116"/>
          <a:stretch/>
        </p:blipFill>
        <p:spPr bwMode="auto">
          <a:xfrm>
            <a:off x="20" y="1421296"/>
            <a:ext cx="8450297" cy="48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BC5327-601F-450B-8FB4-5E0D5D443688}"/>
              </a:ext>
            </a:extLst>
          </p:cNvPr>
          <p:cNvSpPr txBox="1"/>
          <p:nvPr/>
        </p:nvSpPr>
        <p:spPr>
          <a:xfrm>
            <a:off x="838200" y="5118410"/>
            <a:ext cx="5642113" cy="1501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0" i="0" dirty="0">
                <a:solidFill>
                  <a:srgbClr val="FFFFFF"/>
                </a:solidFill>
                <a:effectLst/>
              </a:rPr>
              <a:t>Since our grandparent's time there have been a lot of changes in Irish farming. Today machinery does a lot of the work and sadly it can often impact wildlife!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1026" name="Picture 2" descr="Harvest time. Photo: National Library of Ireland. ">
            <a:extLst>
              <a:ext uri="{FF2B5EF4-FFF2-40B4-BE49-F238E27FC236}">
                <a16:creationId xmlns:a16="http://schemas.microsoft.com/office/drawing/2014/main" id="{5ADB903C-9093-4431-9D15-5F69643C1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r="28063" b="-2"/>
          <a:stretch/>
        </p:blipFill>
        <p:spPr bwMode="auto"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53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37481" y="449189"/>
            <a:ext cx="9625283" cy="8164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dirty="0" smtClean="0">
                <a:solidFill>
                  <a:srgbClr val="0070C0"/>
                </a:solidFill>
              </a:rPr>
              <a:t>The Corncrake (</a:t>
            </a:r>
            <a:r>
              <a:rPr lang="en-IE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An Traonach</a:t>
            </a:r>
            <a:r>
              <a:rPr lang="en-IE" dirty="0" smtClean="0">
                <a:solidFill>
                  <a:srgbClr val="0070C0"/>
                </a:solidFill>
              </a:rPr>
              <a:t>) </a:t>
            </a:r>
            <a:r>
              <a:rPr lang="en-IE" i="1" dirty="0" smtClean="0">
                <a:solidFill>
                  <a:srgbClr val="0070C0"/>
                </a:solidFill>
              </a:rPr>
              <a:t>Crex </a:t>
            </a:r>
            <a:r>
              <a:rPr lang="en-IE" i="1" dirty="0" err="1" smtClean="0">
                <a:solidFill>
                  <a:srgbClr val="0070C0"/>
                </a:solidFill>
              </a:rPr>
              <a:t>crex</a:t>
            </a:r>
            <a:endParaRPr lang="en-IE" i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932" y="2080590"/>
            <a:ext cx="5133191" cy="3666565"/>
          </a:xfrm>
          <a:prstGeom prst="rect">
            <a:avLst/>
          </a:prstGeom>
        </p:spPr>
      </p:pic>
      <p:pic>
        <p:nvPicPr>
          <p:cNvPr id="6" name="XC30188 - Corn Crake - Crex crex">
            <a:hlinkClick r:id="" action="ppaction://media"/>
            <a:extLst>
              <a:ext uri="{FF2B5EF4-FFF2-40B4-BE49-F238E27FC236}">
                <a16:creationId xmlns:a16="http://schemas.microsoft.com/office/drawing/2014/main" id="{C9B4DB14-4613-4715-A350-DE273FBD5A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907521" y="741446"/>
            <a:ext cx="792088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0406" y="2080590"/>
            <a:ext cx="6462855" cy="3666565"/>
          </a:xfrm>
          <a:prstGeom prst="rect">
            <a:avLst/>
          </a:prstGeom>
        </p:spPr>
      </p:pic>
      <p:pic>
        <p:nvPicPr>
          <p:cNvPr id="8" name="Picture 7" descr="Signature"/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242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261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E8449295-DAA9-4716-A5E7-0ED600C16E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6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D4910F-566D-4707-8405-53093FD5D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Where do you find Corncrakes in Ireland?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A4A334-CC0E-4F7A-BE60-DEC42577BC19}"/>
              </a:ext>
            </a:extLst>
          </p:cNvPr>
          <p:cNvSpPr txBox="1"/>
          <p:nvPr/>
        </p:nvSpPr>
        <p:spPr>
          <a:xfrm>
            <a:off x="838200" y="2219785"/>
            <a:ext cx="4619621" cy="3957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FFFFFF"/>
                </a:solidFill>
                <a:effectLst/>
              </a:rPr>
              <a:t>Corncrakes were once numerous across Ireland but are now confined to </a:t>
            </a:r>
            <a:r>
              <a:rPr lang="en-US" sz="2000" b="0" i="0" dirty="0" smtClean="0">
                <a:solidFill>
                  <a:srgbClr val="FFFFFF"/>
                </a:solidFill>
                <a:effectLst/>
              </a:rPr>
              <a:t>Donegal </a:t>
            </a:r>
            <a:r>
              <a:rPr lang="en-US" sz="2000" b="0" i="0" dirty="0">
                <a:solidFill>
                  <a:srgbClr val="FFFFFF"/>
                </a:solidFill>
                <a:effectLst/>
              </a:rPr>
              <a:t>and West Connaught.</a:t>
            </a:r>
          </a:p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0" i="0" dirty="0">
              <a:solidFill>
                <a:srgbClr val="FFFFFF"/>
              </a:solidFill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FFFFFF"/>
                </a:solidFill>
                <a:effectLst/>
              </a:rPr>
              <a:t> Just over half the population is now confined to offshore islands. Strongholds include </a:t>
            </a:r>
            <a:r>
              <a:rPr lang="en-US" sz="2000" b="0" i="0" dirty="0" err="1">
                <a:solidFill>
                  <a:srgbClr val="FFFFFF"/>
                </a:solidFill>
                <a:effectLst/>
              </a:rPr>
              <a:t>Inishboffin</a:t>
            </a:r>
            <a:r>
              <a:rPr lang="en-US" sz="2000" b="0" i="0" dirty="0">
                <a:solidFill>
                  <a:srgbClr val="FFFFFF"/>
                </a:solidFill>
                <a:effectLst/>
              </a:rPr>
              <a:t>, </a:t>
            </a:r>
            <a:r>
              <a:rPr lang="en-US" sz="2000" b="0" i="0" dirty="0" smtClean="0">
                <a:solidFill>
                  <a:srgbClr val="FFFFFF"/>
                </a:solidFill>
                <a:effectLst/>
              </a:rPr>
              <a:t>the Mullet Peninsula and Tory Island.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A8D2CCCE-1147-4439-BF64-23E925C143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" r="-3" b="9256"/>
          <a:stretch/>
        </p:blipFill>
        <p:spPr bwMode="auto"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0496F6-EB64-4AB2-9A08-F89CD35358B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54" r="64730"/>
          <a:stretch/>
        </p:blipFill>
        <p:spPr bwMode="auto">
          <a:xfrm>
            <a:off x="10578761" y="6090179"/>
            <a:ext cx="1550078" cy="751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Signature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" y="6142994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06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IE" sz="6000" dirty="0" smtClean="0"/>
          </a:p>
          <a:p>
            <a:pPr marL="0" indent="0" algn="ctr">
              <a:buNone/>
            </a:pPr>
            <a:r>
              <a:rPr lang="en-IE" sz="8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Baseli</a:t>
            </a:r>
            <a:r>
              <a:rPr lang="en-IE" sz="3200" dirty="0" smtClean="0">
                <a:solidFill>
                  <a:srgbClr val="FF0000"/>
                </a:solidFill>
              </a:rPr>
              <a:t>n</a:t>
            </a:r>
            <a:r>
              <a:rPr lang="en-IE" sz="3600" dirty="0" smtClean="0">
                <a:solidFill>
                  <a:srgbClr val="FF0000"/>
                </a:solidFill>
              </a:rPr>
              <a:t>e questionnaire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Appendix 3</a:t>
            </a:r>
            <a:endParaRPr lang="en-IE" sz="24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2829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grass, outdoor, sky, plant&#10;&#10;Description automatically generated">
            <a:extLst>
              <a:ext uri="{FF2B5EF4-FFF2-40B4-BE49-F238E27FC236}">
                <a16:creationId xmlns:a16="http://schemas.microsoft.com/office/drawing/2014/main" id="{AE6A1944-8CF4-46F8-92B1-89057D5A72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r="518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7CD658-42BE-4E86-8A31-E1588FD2B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Corncrake Ecology</a:t>
            </a:r>
          </a:p>
        </p:txBody>
      </p:sp>
      <p:pic>
        <p:nvPicPr>
          <p:cNvPr id="6" name="Picture 5" descr="A bird standing in tall grass&#10;&#10;Description automatically generated with low confidence">
            <a:extLst>
              <a:ext uri="{FF2B5EF4-FFF2-40B4-BE49-F238E27FC236}">
                <a16:creationId xmlns:a16="http://schemas.microsoft.com/office/drawing/2014/main" id="{39C32788-A379-4C54-A7B7-7A7DFAE0A3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" r="5194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7" name="Picture 6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" y="6157042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58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91F32EBA-ED97-466E-8CFA-8382584155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A2EB53C-CFB0-49CC-BA4A-3C1BDC4C04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197" y="499247"/>
            <a:ext cx="6561982" cy="5859509"/>
          </a:xfrm>
          <a:custGeom>
            <a:avLst/>
            <a:gdLst>
              <a:gd name="connsiteX0" fmla="*/ 505253 w 6561982"/>
              <a:gd name="connsiteY0" fmla="*/ 3748096 h 5859509"/>
              <a:gd name="connsiteX1" fmla="*/ 1267386 w 6561982"/>
              <a:gd name="connsiteY1" fmla="*/ 3748096 h 5859509"/>
              <a:gd name="connsiteX2" fmla="*/ 1376262 w 6561982"/>
              <a:gd name="connsiteY2" fmla="*/ 3810385 h 5859509"/>
              <a:gd name="connsiteX3" fmla="*/ 1757328 w 6561982"/>
              <a:gd name="connsiteY3" fmla="*/ 4481707 h 5859509"/>
              <a:gd name="connsiteX4" fmla="*/ 1757328 w 6561982"/>
              <a:gd name="connsiteY4" fmla="*/ 4610898 h 5859509"/>
              <a:gd name="connsiteX5" fmla="*/ 1376262 w 6561982"/>
              <a:gd name="connsiteY5" fmla="*/ 5282218 h 5859509"/>
              <a:gd name="connsiteX6" fmla="*/ 1267386 w 6561982"/>
              <a:gd name="connsiteY6" fmla="*/ 5344506 h 5859509"/>
              <a:gd name="connsiteX7" fmla="*/ 505253 w 6561982"/>
              <a:gd name="connsiteY7" fmla="*/ 5344506 h 5859509"/>
              <a:gd name="connsiteX8" fmla="*/ 396379 w 6561982"/>
              <a:gd name="connsiteY8" fmla="*/ 5282218 h 5859509"/>
              <a:gd name="connsiteX9" fmla="*/ 15311 w 6561982"/>
              <a:gd name="connsiteY9" fmla="*/ 4610898 h 5859509"/>
              <a:gd name="connsiteX10" fmla="*/ 15311 w 6561982"/>
              <a:gd name="connsiteY10" fmla="*/ 4481707 h 5859509"/>
              <a:gd name="connsiteX11" fmla="*/ 396379 w 6561982"/>
              <a:gd name="connsiteY11" fmla="*/ 3810385 h 5859509"/>
              <a:gd name="connsiteX12" fmla="*/ 505253 w 6561982"/>
              <a:gd name="connsiteY12" fmla="*/ 3748096 h 5859509"/>
              <a:gd name="connsiteX13" fmla="*/ 3345172 w 6561982"/>
              <a:gd name="connsiteY13" fmla="*/ 1393265 h 5859509"/>
              <a:gd name="connsiteX14" fmla="*/ 3478742 w 6561982"/>
              <a:gd name="connsiteY14" fmla="*/ 1393265 h 5859509"/>
              <a:gd name="connsiteX15" fmla="*/ 5112069 w 6561982"/>
              <a:gd name="connsiteY15" fmla="*/ 1393265 h 5859509"/>
              <a:gd name="connsiteX16" fmla="*/ 5425562 w 6561982"/>
              <a:gd name="connsiteY16" fmla="*/ 1567527 h 5859509"/>
              <a:gd name="connsiteX17" fmla="*/ 6522794 w 6561982"/>
              <a:gd name="connsiteY17" fmla="*/ 3445673 h 5859509"/>
              <a:gd name="connsiteX18" fmla="*/ 6522794 w 6561982"/>
              <a:gd name="connsiteY18" fmla="*/ 3807103 h 5859509"/>
              <a:gd name="connsiteX19" fmla="*/ 5425562 w 6561982"/>
              <a:gd name="connsiteY19" fmla="*/ 5685248 h 5859509"/>
              <a:gd name="connsiteX20" fmla="*/ 5112069 w 6561982"/>
              <a:gd name="connsiteY20" fmla="*/ 5859509 h 5859509"/>
              <a:gd name="connsiteX21" fmla="*/ 2917602 w 6561982"/>
              <a:gd name="connsiteY21" fmla="*/ 5859509 h 5859509"/>
              <a:gd name="connsiteX22" fmla="*/ 2604110 w 6561982"/>
              <a:gd name="connsiteY22" fmla="*/ 5685248 h 5859509"/>
              <a:gd name="connsiteX23" fmla="*/ 1506877 w 6561982"/>
              <a:gd name="connsiteY23" fmla="*/ 3807103 h 5859509"/>
              <a:gd name="connsiteX24" fmla="*/ 1506877 w 6561982"/>
              <a:gd name="connsiteY24" fmla="*/ 3445673 h 5859509"/>
              <a:gd name="connsiteX25" fmla="*/ 1700018 w 6561982"/>
              <a:gd name="connsiteY25" fmla="*/ 3115072 h 5859509"/>
              <a:gd name="connsiteX26" fmla="*/ 1782566 w 6561982"/>
              <a:gd name="connsiteY26" fmla="*/ 2973774 h 5859509"/>
              <a:gd name="connsiteX27" fmla="*/ 2820879 w 6561982"/>
              <a:gd name="connsiteY27" fmla="*/ 2973774 h 5859509"/>
              <a:gd name="connsiteX28" fmla="*/ 2981759 w 6561982"/>
              <a:gd name="connsiteY28" fmla="*/ 2884346 h 5859509"/>
              <a:gd name="connsiteX29" fmla="*/ 3544837 w 6561982"/>
              <a:gd name="connsiteY29" fmla="*/ 1920516 h 5859509"/>
              <a:gd name="connsiteX30" fmla="*/ 3544837 w 6561982"/>
              <a:gd name="connsiteY30" fmla="*/ 1735036 h 5859509"/>
              <a:gd name="connsiteX31" fmla="*/ 3361865 w 6561982"/>
              <a:gd name="connsiteY31" fmla="*/ 1421838 h 5859509"/>
              <a:gd name="connsiteX32" fmla="*/ 1756519 w 6561982"/>
              <a:gd name="connsiteY32" fmla="*/ 778062 h 5859509"/>
              <a:gd name="connsiteX33" fmla="*/ 2758795 w 6561982"/>
              <a:gd name="connsiteY33" fmla="*/ 778062 h 5859509"/>
              <a:gd name="connsiteX34" fmla="*/ 2901976 w 6561982"/>
              <a:gd name="connsiteY34" fmla="*/ 859976 h 5859509"/>
              <a:gd name="connsiteX35" fmla="*/ 3403112 w 6561982"/>
              <a:gd name="connsiteY35" fmla="*/ 1742826 h 5859509"/>
              <a:gd name="connsiteX36" fmla="*/ 3403112 w 6561982"/>
              <a:gd name="connsiteY36" fmla="*/ 1912724 h 5859509"/>
              <a:gd name="connsiteX37" fmla="*/ 2901976 w 6561982"/>
              <a:gd name="connsiteY37" fmla="*/ 2795573 h 5859509"/>
              <a:gd name="connsiteX38" fmla="*/ 2758795 w 6561982"/>
              <a:gd name="connsiteY38" fmla="*/ 2877487 h 5859509"/>
              <a:gd name="connsiteX39" fmla="*/ 1756519 w 6561982"/>
              <a:gd name="connsiteY39" fmla="*/ 2877487 h 5859509"/>
              <a:gd name="connsiteX40" fmla="*/ 1613339 w 6561982"/>
              <a:gd name="connsiteY40" fmla="*/ 2795573 h 5859509"/>
              <a:gd name="connsiteX41" fmla="*/ 1112202 w 6561982"/>
              <a:gd name="connsiteY41" fmla="*/ 1912724 h 5859509"/>
              <a:gd name="connsiteX42" fmla="*/ 1112202 w 6561982"/>
              <a:gd name="connsiteY42" fmla="*/ 1742826 h 5859509"/>
              <a:gd name="connsiteX43" fmla="*/ 1613339 w 6561982"/>
              <a:gd name="connsiteY43" fmla="*/ 859976 h 5859509"/>
              <a:gd name="connsiteX44" fmla="*/ 1756519 w 6561982"/>
              <a:gd name="connsiteY44" fmla="*/ 778062 h 5859509"/>
              <a:gd name="connsiteX45" fmla="*/ 3339833 w 6561982"/>
              <a:gd name="connsiteY45" fmla="*/ 0 h 5859509"/>
              <a:gd name="connsiteX46" fmla="*/ 3952099 w 6561982"/>
              <a:gd name="connsiteY46" fmla="*/ 0 h 5859509"/>
              <a:gd name="connsiteX47" fmla="*/ 4039566 w 6561982"/>
              <a:gd name="connsiteY47" fmla="*/ 50040 h 5859509"/>
              <a:gd name="connsiteX48" fmla="*/ 4345699 w 6561982"/>
              <a:gd name="connsiteY48" fmla="*/ 589353 h 5859509"/>
              <a:gd name="connsiteX49" fmla="*/ 4345699 w 6561982"/>
              <a:gd name="connsiteY49" fmla="*/ 693138 h 5859509"/>
              <a:gd name="connsiteX50" fmla="*/ 4039566 w 6561982"/>
              <a:gd name="connsiteY50" fmla="*/ 1232450 h 5859509"/>
              <a:gd name="connsiteX51" fmla="*/ 3952099 w 6561982"/>
              <a:gd name="connsiteY51" fmla="*/ 1282490 h 5859509"/>
              <a:gd name="connsiteX52" fmla="*/ 3339833 w 6561982"/>
              <a:gd name="connsiteY52" fmla="*/ 1282490 h 5859509"/>
              <a:gd name="connsiteX53" fmla="*/ 3252368 w 6561982"/>
              <a:gd name="connsiteY53" fmla="*/ 1232450 h 5859509"/>
              <a:gd name="connsiteX54" fmla="*/ 2946235 w 6561982"/>
              <a:gd name="connsiteY54" fmla="*/ 693138 h 5859509"/>
              <a:gd name="connsiteX55" fmla="*/ 2946235 w 6561982"/>
              <a:gd name="connsiteY55" fmla="*/ 589353 h 5859509"/>
              <a:gd name="connsiteX56" fmla="*/ 3252368 w 6561982"/>
              <a:gd name="connsiteY56" fmla="*/ 50040 h 5859509"/>
              <a:gd name="connsiteX57" fmla="*/ 3339833 w 6561982"/>
              <a:gd name="connsiteY57" fmla="*/ 0 h 585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561982" h="5859509">
                <a:moveTo>
                  <a:pt x="505253" y="3748096"/>
                </a:moveTo>
                <a:cubicBezTo>
                  <a:pt x="1267386" y="3748096"/>
                  <a:pt x="1267386" y="3748096"/>
                  <a:pt x="1267386" y="3748096"/>
                </a:cubicBezTo>
                <a:cubicBezTo>
                  <a:pt x="1305947" y="3748096"/>
                  <a:pt x="1355848" y="3775781"/>
                  <a:pt x="1376262" y="3810385"/>
                </a:cubicBezTo>
                <a:cubicBezTo>
                  <a:pt x="1757328" y="4481707"/>
                  <a:pt x="1757328" y="4481707"/>
                  <a:pt x="1757328" y="4481707"/>
                </a:cubicBezTo>
                <a:cubicBezTo>
                  <a:pt x="1775475" y="4518618"/>
                  <a:pt x="1775475" y="4573985"/>
                  <a:pt x="1757328" y="4610898"/>
                </a:cubicBezTo>
                <a:cubicBezTo>
                  <a:pt x="1376262" y="5282218"/>
                  <a:pt x="1376262" y="5282218"/>
                  <a:pt x="1376262" y="5282218"/>
                </a:cubicBezTo>
                <a:cubicBezTo>
                  <a:pt x="1355848" y="5316825"/>
                  <a:pt x="1305947" y="5344506"/>
                  <a:pt x="1267386" y="5344506"/>
                </a:cubicBezTo>
                <a:lnTo>
                  <a:pt x="505253" y="5344506"/>
                </a:lnTo>
                <a:cubicBezTo>
                  <a:pt x="464425" y="5344506"/>
                  <a:pt x="414524" y="5316825"/>
                  <a:pt x="396379" y="5282218"/>
                </a:cubicBezTo>
                <a:cubicBezTo>
                  <a:pt x="15311" y="4610898"/>
                  <a:pt x="15311" y="4610898"/>
                  <a:pt x="15311" y="4610898"/>
                </a:cubicBezTo>
                <a:cubicBezTo>
                  <a:pt x="-5103" y="4573985"/>
                  <a:pt x="-5103" y="4518618"/>
                  <a:pt x="15311" y="4481707"/>
                </a:cubicBezTo>
                <a:cubicBezTo>
                  <a:pt x="396379" y="3810385"/>
                  <a:pt x="396379" y="3810385"/>
                  <a:pt x="396379" y="3810385"/>
                </a:cubicBezTo>
                <a:cubicBezTo>
                  <a:pt x="414524" y="3775781"/>
                  <a:pt x="464425" y="3748096"/>
                  <a:pt x="505253" y="3748096"/>
                </a:cubicBezTo>
                <a:close/>
                <a:moveTo>
                  <a:pt x="3345172" y="1393265"/>
                </a:moveTo>
                <a:lnTo>
                  <a:pt x="3478742" y="1393265"/>
                </a:lnTo>
                <a:cubicBezTo>
                  <a:pt x="5112069" y="1393265"/>
                  <a:pt x="5112069" y="1393265"/>
                  <a:pt x="5112069" y="1393265"/>
                </a:cubicBezTo>
                <a:cubicBezTo>
                  <a:pt x="5223096" y="1393265"/>
                  <a:pt x="5366783" y="1470716"/>
                  <a:pt x="5425562" y="1567527"/>
                </a:cubicBezTo>
                <a:cubicBezTo>
                  <a:pt x="6522794" y="3445673"/>
                  <a:pt x="6522794" y="3445673"/>
                  <a:pt x="6522794" y="3445673"/>
                </a:cubicBezTo>
                <a:cubicBezTo>
                  <a:pt x="6575045" y="3548938"/>
                  <a:pt x="6575045" y="3703836"/>
                  <a:pt x="6522794" y="3807103"/>
                </a:cubicBezTo>
                <a:cubicBezTo>
                  <a:pt x="5425562" y="5685248"/>
                  <a:pt x="5425562" y="5685248"/>
                  <a:pt x="5425562" y="5685248"/>
                </a:cubicBezTo>
                <a:cubicBezTo>
                  <a:pt x="5366783" y="5782062"/>
                  <a:pt x="5223096" y="5859509"/>
                  <a:pt x="5112069" y="5859509"/>
                </a:cubicBezTo>
                <a:lnTo>
                  <a:pt x="2917602" y="5859509"/>
                </a:lnTo>
                <a:cubicBezTo>
                  <a:pt x="2800043" y="5859509"/>
                  <a:pt x="2656358" y="5782062"/>
                  <a:pt x="2604110" y="5685248"/>
                </a:cubicBezTo>
                <a:cubicBezTo>
                  <a:pt x="1506877" y="3807103"/>
                  <a:pt x="1506877" y="3807103"/>
                  <a:pt x="1506877" y="3807103"/>
                </a:cubicBezTo>
                <a:cubicBezTo>
                  <a:pt x="1448094" y="3703836"/>
                  <a:pt x="1448094" y="3548938"/>
                  <a:pt x="1506877" y="3445673"/>
                </a:cubicBezTo>
                <a:cubicBezTo>
                  <a:pt x="1575454" y="3328288"/>
                  <a:pt x="1639745" y="3218241"/>
                  <a:pt x="1700018" y="3115072"/>
                </a:cubicBezTo>
                <a:lnTo>
                  <a:pt x="1782566" y="2973774"/>
                </a:lnTo>
                <a:lnTo>
                  <a:pt x="2820879" y="2973774"/>
                </a:lnTo>
                <a:cubicBezTo>
                  <a:pt x="2877856" y="2973774"/>
                  <a:pt x="2951594" y="2934029"/>
                  <a:pt x="2981759" y="2884346"/>
                </a:cubicBezTo>
                <a:cubicBezTo>
                  <a:pt x="2981759" y="2884346"/>
                  <a:pt x="2981759" y="2884346"/>
                  <a:pt x="3544837" y="1920516"/>
                </a:cubicBezTo>
                <a:cubicBezTo>
                  <a:pt x="3571651" y="1867522"/>
                  <a:pt x="3571651" y="1788031"/>
                  <a:pt x="3544837" y="1735036"/>
                </a:cubicBezTo>
                <a:cubicBezTo>
                  <a:pt x="3544837" y="1735036"/>
                  <a:pt x="3544837" y="1735036"/>
                  <a:pt x="3361865" y="1421838"/>
                </a:cubicBezTo>
                <a:close/>
                <a:moveTo>
                  <a:pt x="1756519" y="778062"/>
                </a:moveTo>
                <a:cubicBezTo>
                  <a:pt x="2758795" y="778062"/>
                  <a:pt x="2758795" y="778062"/>
                  <a:pt x="2758795" y="778062"/>
                </a:cubicBezTo>
                <a:cubicBezTo>
                  <a:pt x="2809505" y="778062"/>
                  <a:pt x="2875130" y="814468"/>
                  <a:pt x="2901976" y="859976"/>
                </a:cubicBezTo>
                <a:cubicBezTo>
                  <a:pt x="3403112" y="1742826"/>
                  <a:pt x="3403112" y="1742826"/>
                  <a:pt x="3403112" y="1742826"/>
                </a:cubicBezTo>
                <a:cubicBezTo>
                  <a:pt x="3426977" y="1791369"/>
                  <a:pt x="3426977" y="1864181"/>
                  <a:pt x="3403112" y="1912724"/>
                </a:cubicBezTo>
                <a:cubicBezTo>
                  <a:pt x="2901976" y="2795573"/>
                  <a:pt x="2901976" y="2795573"/>
                  <a:pt x="2901976" y="2795573"/>
                </a:cubicBezTo>
                <a:cubicBezTo>
                  <a:pt x="2875130" y="2841081"/>
                  <a:pt x="2809505" y="2877487"/>
                  <a:pt x="2758795" y="2877487"/>
                </a:cubicBezTo>
                <a:lnTo>
                  <a:pt x="1756519" y="2877487"/>
                </a:lnTo>
                <a:cubicBezTo>
                  <a:pt x="1702827" y="2877487"/>
                  <a:pt x="1637203" y="2841081"/>
                  <a:pt x="1613339" y="2795573"/>
                </a:cubicBezTo>
                <a:cubicBezTo>
                  <a:pt x="1112202" y="1912724"/>
                  <a:pt x="1112202" y="1912724"/>
                  <a:pt x="1112202" y="1912724"/>
                </a:cubicBezTo>
                <a:cubicBezTo>
                  <a:pt x="1085354" y="1864181"/>
                  <a:pt x="1085354" y="1791369"/>
                  <a:pt x="1112202" y="1742826"/>
                </a:cubicBezTo>
                <a:cubicBezTo>
                  <a:pt x="1613339" y="859976"/>
                  <a:pt x="1613339" y="859976"/>
                  <a:pt x="1613339" y="859976"/>
                </a:cubicBezTo>
                <a:cubicBezTo>
                  <a:pt x="1637203" y="814468"/>
                  <a:pt x="1702827" y="778062"/>
                  <a:pt x="1756519" y="778062"/>
                </a:cubicBezTo>
                <a:close/>
                <a:moveTo>
                  <a:pt x="3339833" y="0"/>
                </a:moveTo>
                <a:cubicBezTo>
                  <a:pt x="3952099" y="0"/>
                  <a:pt x="3952099" y="0"/>
                  <a:pt x="3952099" y="0"/>
                </a:cubicBezTo>
                <a:cubicBezTo>
                  <a:pt x="3983077" y="0"/>
                  <a:pt x="4023167" y="22241"/>
                  <a:pt x="4039566" y="50040"/>
                </a:cubicBezTo>
                <a:cubicBezTo>
                  <a:pt x="4345699" y="589353"/>
                  <a:pt x="4345699" y="589353"/>
                  <a:pt x="4345699" y="589353"/>
                </a:cubicBezTo>
                <a:cubicBezTo>
                  <a:pt x="4360277" y="619005"/>
                  <a:pt x="4360277" y="663484"/>
                  <a:pt x="4345699" y="693138"/>
                </a:cubicBezTo>
                <a:cubicBezTo>
                  <a:pt x="4039566" y="1232450"/>
                  <a:pt x="4039566" y="1232450"/>
                  <a:pt x="4039566" y="1232450"/>
                </a:cubicBezTo>
                <a:cubicBezTo>
                  <a:pt x="4023167" y="1260251"/>
                  <a:pt x="3983077" y="1282490"/>
                  <a:pt x="3952099" y="1282490"/>
                </a:cubicBezTo>
                <a:lnTo>
                  <a:pt x="3339833" y="1282490"/>
                </a:lnTo>
                <a:cubicBezTo>
                  <a:pt x="3307033" y="1282490"/>
                  <a:pt x="3266945" y="1260251"/>
                  <a:pt x="3252368" y="1232450"/>
                </a:cubicBezTo>
                <a:cubicBezTo>
                  <a:pt x="2946235" y="693138"/>
                  <a:pt x="2946235" y="693138"/>
                  <a:pt x="2946235" y="693138"/>
                </a:cubicBezTo>
                <a:cubicBezTo>
                  <a:pt x="2929834" y="663484"/>
                  <a:pt x="2929834" y="619005"/>
                  <a:pt x="2946235" y="589353"/>
                </a:cubicBezTo>
                <a:cubicBezTo>
                  <a:pt x="3252368" y="50040"/>
                  <a:pt x="3252368" y="50040"/>
                  <a:pt x="3252368" y="50040"/>
                </a:cubicBezTo>
                <a:cubicBezTo>
                  <a:pt x="3266945" y="22241"/>
                  <a:pt x="3307033" y="0"/>
                  <a:pt x="33398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580A06-AF55-4F43-BD53-DD6351067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851517"/>
            <a:ext cx="5130800" cy="1461778"/>
          </a:xfrm>
        </p:spPr>
        <p:txBody>
          <a:bodyPr>
            <a:normAutofit/>
          </a:bodyPr>
          <a:lstStyle/>
          <a:p>
            <a:pPr algn="ctr"/>
            <a:r>
              <a:rPr lang="en-IE" b="1" dirty="0"/>
              <a:t>What do Corncrakes feed on?</a:t>
            </a:r>
          </a:p>
        </p:txBody>
      </p:sp>
      <p:pic>
        <p:nvPicPr>
          <p:cNvPr id="5" name="Picture 4" descr="A picture containing mollusk&#10;&#10;Description automatically generated">
            <a:extLst>
              <a:ext uri="{FF2B5EF4-FFF2-40B4-BE49-F238E27FC236}">
                <a16:creationId xmlns:a16="http://schemas.microsoft.com/office/drawing/2014/main" id="{DF6BD77D-2B58-4C6F-A462-5FDF7FB04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36431" y="1052740"/>
            <a:ext cx="881451" cy="18730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95E87-445E-418B-B199-5BEF4E36B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200" y="2470248"/>
            <a:ext cx="4048344" cy="3536236"/>
          </a:xfrm>
        </p:spPr>
        <p:txBody>
          <a:bodyPr>
            <a:normAutofit/>
          </a:bodyPr>
          <a:lstStyle/>
          <a:p>
            <a:r>
              <a:rPr lang="en-GB" sz="2400" b="0" i="0" dirty="0">
                <a:effectLst/>
                <a:latin typeface="wfont_03611e_cc94bd64a3d0471cb320e0dd0f3365c6"/>
              </a:rPr>
              <a:t>They are </a:t>
            </a:r>
            <a:r>
              <a:rPr lang="en-GB" sz="3200" b="1" i="0" dirty="0">
                <a:solidFill>
                  <a:srgbClr val="FF0000"/>
                </a:solidFill>
                <a:effectLst/>
                <a:latin typeface="wfont_03611e_cc94bd64a3d0471cb320e0dd0f3365c6"/>
              </a:rPr>
              <a:t>omnivorous</a:t>
            </a:r>
            <a:r>
              <a:rPr lang="en-GB" sz="2400" b="0" i="0" dirty="0">
                <a:effectLst/>
                <a:latin typeface="wfont_03611e_cc94bd64a3d0471cb320e0dd0f3365c6"/>
              </a:rPr>
              <a:t>, feeding mainly on insects, snails, slugs and worms but also on seeds.</a:t>
            </a:r>
          </a:p>
          <a:p>
            <a:endParaRPr lang="en-IE" sz="2400" dirty="0"/>
          </a:p>
        </p:txBody>
      </p:sp>
      <p:pic>
        <p:nvPicPr>
          <p:cNvPr id="11" name="Picture 10" descr="A picture containing invertebrate, mollusk, snail, sliced&#10;&#10;Description automatically generated">
            <a:extLst>
              <a:ext uri="{FF2B5EF4-FFF2-40B4-BE49-F238E27FC236}">
                <a16:creationId xmlns:a16="http://schemas.microsoft.com/office/drawing/2014/main" id="{5530D0D9-854B-4F70-A544-859B2A10B7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704234" y="2102126"/>
            <a:ext cx="1426065" cy="513383"/>
          </a:xfrm>
          <a:prstGeom prst="rect">
            <a:avLst/>
          </a:prstGeom>
        </p:spPr>
      </p:pic>
      <p:pic>
        <p:nvPicPr>
          <p:cNvPr id="8" name="Picture 7" descr="A picture containing invertebrate, worm&#10;&#10;Description automatically generated">
            <a:extLst>
              <a:ext uri="{FF2B5EF4-FFF2-40B4-BE49-F238E27FC236}">
                <a16:creationId xmlns:a16="http://schemas.microsoft.com/office/drawing/2014/main" id="{0A903A7C-876F-426F-9C17-7780676C6A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488128" y="4683679"/>
            <a:ext cx="1028677" cy="697363"/>
          </a:xfrm>
          <a:prstGeom prst="rect">
            <a:avLst/>
          </a:prstGeom>
        </p:spPr>
      </p:pic>
      <p:pic>
        <p:nvPicPr>
          <p:cNvPr id="14" name="Picture 13" descr="A pile of coffee beans&#10;&#10;Description automatically generated with medium confidence">
            <a:extLst>
              <a:ext uri="{FF2B5EF4-FFF2-40B4-BE49-F238E27FC236}">
                <a16:creationId xmlns:a16="http://schemas.microsoft.com/office/drawing/2014/main" id="{CADB25D2-7751-46AB-A11E-3F00E01C4B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249952" y="3098582"/>
            <a:ext cx="2525352" cy="2260189"/>
          </a:xfrm>
          <a:prstGeom prst="rect">
            <a:avLst/>
          </a:prstGeom>
        </p:spPr>
      </p:pic>
      <p:pic>
        <p:nvPicPr>
          <p:cNvPr id="12" name="Picture 11" descr="Signature"/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649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5759</TotalTime>
  <Words>695</Words>
  <Application>Microsoft Office PowerPoint</Application>
  <PresentationFormat>Widescreen</PresentationFormat>
  <Paragraphs>120</Paragraphs>
  <Slides>29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wfont_03611e_cc94bd64a3d0471cb320e0dd0f3365c6</vt:lpstr>
      <vt:lpstr>Office Theme</vt:lpstr>
      <vt:lpstr>An Traonach / The Corncrake (Crex crex) Schoools Programme Session 1</vt:lpstr>
      <vt:lpstr>PowerPoint Presentation</vt:lpstr>
      <vt:lpstr>Why are Corncrakes threatened?</vt:lpstr>
      <vt:lpstr>PowerPoint Presentation</vt:lpstr>
      <vt:lpstr>PowerPoint Presentation</vt:lpstr>
      <vt:lpstr>Where do you find Corncrakes in Ireland?</vt:lpstr>
      <vt:lpstr>PowerPoint Presentation</vt:lpstr>
      <vt:lpstr>Corncrake Ecology</vt:lpstr>
      <vt:lpstr>What do Corncrakes feed on?</vt:lpstr>
      <vt:lpstr>PowerPoint Presentation</vt:lpstr>
      <vt:lpstr>PowerPoint Presentation</vt:lpstr>
      <vt:lpstr>PowerPoint Presentation</vt:lpstr>
      <vt:lpstr>PowerPoint Presentation</vt:lpstr>
      <vt:lpstr>Why does the Corncrake need to be protected?</vt:lpstr>
      <vt:lpstr>PowerPoint Presentation</vt:lpstr>
      <vt:lpstr>Mowing for Wildlife Conservation!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type of habitats are suitable for Corncrakes ?</vt:lpstr>
      <vt:lpstr>PowerPoint Presentation</vt:lpstr>
      <vt:lpstr>Which side of the fence is a suitable habitat for Corncrakes?</vt:lpstr>
      <vt:lpstr>Go Raibh Maith Agat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Corncrake ( Crex crex) Ireland’s</dc:title>
  <dc:creator>Lynda McSweeney</dc:creator>
  <cp:lastModifiedBy>Patrick Fitzmaurice (Housing)</cp:lastModifiedBy>
  <cp:revision>130</cp:revision>
  <cp:lastPrinted>2022-01-25T12:20:28Z</cp:lastPrinted>
  <dcterms:created xsi:type="dcterms:W3CDTF">2021-06-25T13:41:05Z</dcterms:created>
  <dcterms:modified xsi:type="dcterms:W3CDTF">2023-02-20T16:41:48Z</dcterms:modified>
</cp:coreProperties>
</file>